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64" r:id="rId4"/>
    <p:sldId id="257" r:id="rId5"/>
    <p:sldId id="260" r:id="rId6"/>
    <p:sldId id="265" r:id="rId7"/>
    <p:sldId id="259" r:id="rId8"/>
    <p:sldId id="300" r:id="rId9"/>
    <p:sldId id="263" r:id="rId10"/>
    <p:sldId id="261" r:id="rId11"/>
    <p:sldId id="315" r:id="rId12"/>
    <p:sldId id="288" r:id="rId13"/>
    <p:sldId id="293" r:id="rId14"/>
    <p:sldId id="304" r:id="rId15"/>
    <p:sldId id="278" r:id="rId16"/>
    <p:sldId id="298" r:id="rId17"/>
    <p:sldId id="290" r:id="rId18"/>
    <p:sldId id="299" r:id="rId19"/>
    <p:sldId id="291" r:id="rId20"/>
    <p:sldId id="302" r:id="rId21"/>
    <p:sldId id="303" r:id="rId22"/>
    <p:sldId id="297" r:id="rId23"/>
    <p:sldId id="314" r:id="rId24"/>
    <p:sldId id="296" r:id="rId25"/>
    <p:sldId id="301" r:id="rId26"/>
    <p:sldId id="310" r:id="rId27"/>
    <p:sldId id="309" r:id="rId28"/>
    <p:sldId id="308" r:id="rId29"/>
    <p:sldId id="306" r:id="rId30"/>
    <p:sldId id="305" r:id="rId31"/>
    <p:sldId id="307" r:id="rId32"/>
    <p:sldId id="311" r:id="rId33"/>
    <p:sldId id="312" r:id="rId34"/>
    <p:sldId id="313" r:id="rId3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 SemiBold" panose="020B060402020202020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3A4618-435E-470E-A611-FA68395446DC}">
  <a:tblStyle styleId="{5D3A4618-435E-470E-A611-FA6839544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71883" autoAdjust="0"/>
  </p:normalViewPr>
  <p:slideViewPr>
    <p:cSldViewPr snapToGrid="0">
      <p:cViewPr varScale="1">
        <p:scale>
          <a:sx n="77" d="100"/>
          <a:sy n="77" d="100"/>
        </p:scale>
        <p:origin x="173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8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Sınıflandırma algoritması (True, </a:t>
            </a:r>
            <a:r>
              <a:rPr lang="tr-TR" dirty="0" err="1"/>
              <a:t>False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38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Karar ağacı öğrenmesi sırasında, öğrenilen bilgi bir ağaç üzerinde modellenir.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Yapraklarda ise sonuç olarak elde edilen değerler gösterilmiştir.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i="0" dirty="0">
              <a:solidFill>
                <a:srgbClr val="595959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Veri seti alt küçük parçalara bölünerek çok sayıda karar ağacı oluşturur.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17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27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49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84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http://www.bilgisayarkavramlari.com/2008/10/25/ic-dugum-internal-node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91300" y="649189"/>
            <a:ext cx="3910108" cy="332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Su kalite kontrol prosesleri için Makine Öğrenmesi Algoritmalarına Dayalı Anomali Tespiti Uygulaması Geliştirimi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Waasiq M</a:t>
            </a:r>
            <a:r>
              <a:rPr lang="tr-TR" dirty="0"/>
              <a:t>ASOOD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Yusuf ÖZASLAN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Su Kalitesinin Parametreleri</a:t>
            </a:r>
            <a:endParaRPr dirty="0"/>
          </a:p>
        </p:txBody>
      </p:sp>
      <p:sp>
        <p:nvSpPr>
          <p:cNvPr id="527" name="Google Shape;527;p20"/>
          <p:cNvSpPr txBox="1"/>
          <p:nvPr/>
        </p:nvSpPr>
        <p:spPr>
          <a:xfrm>
            <a:off x="3704392" y="2612378"/>
            <a:ext cx="1734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Veri Setinin Hazırlanması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15254" y="1012616"/>
            <a:ext cx="3515750" cy="371940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4475" y="1613267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6949580" y="3042675"/>
            <a:ext cx="1734600" cy="1080522"/>
            <a:chOff x="6949580" y="3042675"/>
            <a:chExt cx="1734600" cy="1080522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Ç</a:t>
              </a: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özünmüş</a:t>
              </a: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ksijen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949580" y="1001783"/>
            <a:ext cx="1734600" cy="1114992"/>
            <a:chOff x="6949580" y="1001783"/>
            <a:chExt cx="1734600" cy="1114992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46724" y="1001783"/>
            <a:ext cx="1734600" cy="1729392"/>
            <a:chOff x="446724" y="1001783"/>
            <a:chExt cx="1734600" cy="1729392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46724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Klor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561753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396187" y="2401678"/>
            <a:ext cx="1734600" cy="1080522"/>
            <a:chOff x="456753" y="3042675"/>
            <a:chExt cx="1734600" cy="1080522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Bulanıklık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303" y="1304034"/>
            <a:ext cx="2311938" cy="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cxnSpLocks/>
            <a:stCxn id="579" idx="6"/>
          </p:cNvCxnSpPr>
          <p:nvPr/>
        </p:nvCxnSpPr>
        <p:spPr>
          <a:xfrm flipV="1">
            <a:off x="1565737" y="2445645"/>
            <a:ext cx="1251428" cy="2582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rot="10800000" flipV="1">
            <a:off x="6121516" y="1304033"/>
            <a:ext cx="1393114" cy="7335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cxnSpLocks/>
            <a:stCxn id="567" idx="2"/>
          </p:cNvCxnSpPr>
          <p:nvPr/>
        </p:nvCxnSpPr>
        <p:spPr>
          <a:xfrm rot="10800000">
            <a:off x="6157974" y="2924909"/>
            <a:ext cx="1356656" cy="4200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566;p20">
            <a:extLst>
              <a:ext uri="{FF2B5EF4-FFF2-40B4-BE49-F238E27FC236}">
                <a16:creationId xmlns:a16="http://schemas.microsoft.com/office/drawing/2014/main" id="{82B5DD72-AA14-4436-BC09-889C17BE4C8E}"/>
              </a:ext>
            </a:extLst>
          </p:cNvPr>
          <p:cNvGrpSpPr/>
          <p:nvPr/>
        </p:nvGrpSpPr>
        <p:grpSpPr>
          <a:xfrm>
            <a:off x="1196420" y="3746435"/>
            <a:ext cx="1734600" cy="1080522"/>
            <a:chOff x="6949580" y="3042675"/>
            <a:chExt cx="1734600" cy="1080522"/>
          </a:xfrm>
        </p:grpSpPr>
        <p:sp>
          <p:nvSpPr>
            <p:cNvPr id="65" name="Google Shape;567;p20">
              <a:extLst>
                <a:ext uri="{FF2B5EF4-FFF2-40B4-BE49-F238E27FC236}">
                  <a16:creationId xmlns:a16="http://schemas.microsoft.com/office/drawing/2014/main" id="{64EE8BB9-8D81-4F04-8DD2-3D1DC428E66B}"/>
                </a:ext>
              </a:extLst>
            </p:cNvPr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" name="Google Shape;568;p20">
              <a:extLst>
                <a:ext uri="{FF2B5EF4-FFF2-40B4-BE49-F238E27FC236}">
                  <a16:creationId xmlns:a16="http://schemas.microsoft.com/office/drawing/2014/main" id="{DAC1B537-71B6-492F-85AA-CCD4D631BA0D}"/>
                </a:ext>
              </a:extLst>
            </p:cNvPr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ıcaklık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7" name="Google Shape;585;p20">
            <a:extLst>
              <a:ext uri="{FF2B5EF4-FFF2-40B4-BE49-F238E27FC236}">
                <a16:creationId xmlns:a16="http://schemas.microsoft.com/office/drawing/2014/main" id="{8DF41F5D-9DE8-40A2-BBCA-C45D9FCACD6D}"/>
              </a:ext>
            </a:extLst>
          </p:cNvPr>
          <p:cNvCxnSpPr>
            <a:cxnSpLocks/>
            <a:endCxn id="65" idx="6"/>
          </p:cNvCxnSpPr>
          <p:nvPr/>
        </p:nvCxnSpPr>
        <p:spPr>
          <a:xfrm rot="5400000">
            <a:off x="2354577" y="3403711"/>
            <a:ext cx="656368" cy="63358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9693EE7-384D-4956-BE3F-BE0D780D3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73" y="129309"/>
            <a:ext cx="3652119" cy="48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35CF730-02FC-4842-AA45-77284773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7" y="0"/>
            <a:ext cx="44247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9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21F6C8-1D21-4918-B7A0-6040D447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Eğitim ve Test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8B50944-9F0C-486F-8C7D-45643B2C6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977398"/>
              </p:ext>
            </p:extLst>
          </p:nvPr>
        </p:nvGraphicFramePr>
        <p:xfrm>
          <a:off x="537391" y="2392780"/>
          <a:ext cx="806921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Bitmap Image" r:id="rId3" imgW="8656200" imgH="525960" progId="Paint.Picture">
                  <p:embed/>
                </p:oleObj>
              </mc:Choice>
              <mc:Fallback>
                <p:oleObj name="Bitmap Image" r:id="rId3" imgW="8656200" imgH="52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391" y="2392780"/>
                        <a:ext cx="8069218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BB90E3F-960C-445D-BF59-2903A9612DEF}"/>
              </a:ext>
            </a:extLst>
          </p:cNvPr>
          <p:cNvSpPr txBox="1"/>
          <p:nvPr/>
        </p:nvSpPr>
        <p:spPr>
          <a:xfrm>
            <a:off x="392906" y="1118630"/>
            <a:ext cx="837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tr-TR" dirty="0"/>
              <a:t>eğitmek ve test etmek için veriyi dört ayrı veri </a:t>
            </a:r>
            <a:r>
              <a:rPr lang="en-US" dirty="0" err="1"/>
              <a:t>seti</a:t>
            </a:r>
            <a:r>
              <a:rPr lang="tr-TR" dirty="0"/>
              <a:t>ne</a:t>
            </a:r>
            <a:r>
              <a:rPr lang="en-US" dirty="0"/>
              <a:t> </a:t>
            </a:r>
            <a:r>
              <a:rPr lang="tr-TR" dirty="0"/>
              <a:t>bölüyoruz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Modelin eğitimi için ilk veri setinin %80’i, test için %</a:t>
            </a:r>
            <a:r>
              <a:rPr lang="tr-TR"/>
              <a:t>20’si kullanılmıştır.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5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F348C42-4F31-4B4C-A9A3-71528B8E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39377" cy="245568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A951374-9F51-4B25-86DB-72FFE37C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376" y="0"/>
            <a:ext cx="4704625" cy="245568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FBF8367-BBBB-4F0F-9B08-E8B2B7FB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004" y="2455686"/>
            <a:ext cx="4635996" cy="268781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94DEFBE-AB92-4D00-AD34-830F1845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55686"/>
            <a:ext cx="4511016" cy="26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6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7"/>
          <p:cNvSpPr/>
          <p:nvPr/>
        </p:nvSpPr>
        <p:spPr>
          <a:xfrm>
            <a:off x="567600" y="554636"/>
            <a:ext cx="8074036" cy="4062334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7"/>
          <p:cNvSpPr/>
          <p:nvPr/>
        </p:nvSpPr>
        <p:spPr>
          <a:xfrm>
            <a:off x="572189" y="299993"/>
            <a:ext cx="8074036" cy="560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4" name="Google Shape;1914;p37"/>
          <p:cNvGrpSpPr/>
          <p:nvPr/>
        </p:nvGrpSpPr>
        <p:grpSpPr>
          <a:xfrm>
            <a:off x="676565" y="377846"/>
            <a:ext cx="7790494" cy="3446727"/>
            <a:chOff x="6107520" y="546234"/>
            <a:chExt cx="7716260" cy="2504174"/>
          </a:xfrm>
        </p:grpSpPr>
        <p:sp>
          <p:nvSpPr>
            <p:cNvPr id="1915" name="Google Shape;1915;p37"/>
            <p:cNvSpPr txBox="1"/>
            <p:nvPr/>
          </p:nvSpPr>
          <p:spPr>
            <a:xfrm>
              <a:off x="6107520" y="546234"/>
              <a:ext cx="771626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Isolation Forest Algoritmasi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6" name="Google Shape;1916;p37"/>
            <p:cNvSpPr txBox="1"/>
            <p:nvPr/>
          </p:nvSpPr>
          <p:spPr>
            <a:xfrm>
              <a:off x="10149804" y="1263142"/>
              <a:ext cx="3479825" cy="1787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US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Isolation forest </a:t>
              </a:r>
              <a:r>
                <a:rPr lang="en-US" b="0" i="0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anomali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tespit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eden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bir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algoritmas</a:t>
              </a:r>
              <a:r>
                <a:rPr lang="tr-TR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ıdır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Isolation Forest,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ikili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karar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ağaçları</a:t>
              </a: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 üzerinden uygulanmış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. 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Algoritma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, isolation forest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ağaçları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üreterek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verilerin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eğitimi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ile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başlar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1873;p37">
            <a:extLst>
              <a:ext uri="{FF2B5EF4-FFF2-40B4-BE49-F238E27FC236}">
                <a16:creationId xmlns:a16="http://schemas.microsoft.com/office/drawing/2014/main" id="{023A7B2F-56DB-4755-A1D6-EA1168718270}"/>
              </a:ext>
            </a:extLst>
          </p:cNvPr>
          <p:cNvSpPr txBox="1"/>
          <p:nvPr/>
        </p:nvSpPr>
        <p:spPr>
          <a:xfrm>
            <a:off x="676941" y="933227"/>
            <a:ext cx="7398257" cy="43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2055A-2E76-4885-91DA-C750A878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02" y="1355813"/>
            <a:ext cx="3453192" cy="2459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0E256B-96D2-4D27-B999-21E41BD0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Isolation Forest A</a:t>
            </a:r>
            <a:r>
              <a:rPr lang="tr-TR" dirty="0"/>
              <a:t>ccuracy + </a:t>
            </a:r>
            <a:r>
              <a:rPr lang="en-US" dirty="0"/>
              <a:t>C</a:t>
            </a:r>
            <a:r>
              <a:rPr lang="tr-TR" dirty="0"/>
              <a:t>ode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7A2C8C-C74A-4C55-B2CA-6007214E6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36648"/>
              </p:ext>
            </p:extLst>
          </p:nvPr>
        </p:nvGraphicFramePr>
        <p:xfrm>
          <a:off x="516531" y="3170994"/>
          <a:ext cx="8229600" cy="865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Bitmap Image" r:id="rId3" imgW="5219640" imgH="693360" progId="Paint.Picture">
                  <p:embed/>
                </p:oleObj>
              </mc:Choice>
              <mc:Fallback>
                <p:oleObj name="Bitmap Image" r:id="rId3" imgW="5219640" imgH="693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531" y="3170994"/>
                        <a:ext cx="8229600" cy="865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BF4006-C8E2-4366-BDDC-23A1C8CD6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980350"/>
              </p:ext>
            </p:extLst>
          </p:nvPr>
        </p:nvGraphicFramePr>
        <p:xfrm>
          <a:off x="511492" y="1107282"/>
          <a:ext cx="8229600" cy="1464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Bitmap Image" r:id="rId5" imgW="10721520" imgH="1645920" progId="Paint.Picture">
                  <p:embed/>
                </p:oleObj>
              </mc:Choice>
              <mc:Fallback>
                <p:oleObj name="Bitmap Image" r:id="rId5" imgW="10721520" imgH="1645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492" y="1107282"/>
                        <a:ext cx="8229600" cy="1464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20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37"/>
          <p:cNvSpPr/>
          <p:nvPr/>
        </p:nvSpPr>
        <p:spPr>
          <a:xfrm>
            <a:off x="485522" y="484017"/>
            <a:ext cx="8253743" cy="4175465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7"/>
          <p:cNvSpPr/>
          <p:nvPr/>
        </p:nvSpPr>
        <p:spPr>
          <a:xfrm>
            <a:off x="485522" y="394307"/>
            <a:ext cx="8253743" cy="560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0" name="Google Shape;1870;p37"/>
          <p:cNvGrpSpPr/>
          <p:nvPr/>
        </p:nvGrpSpPr>
        <p:grpSpPr>
          <a:xfrm>
            <a:off x="632238" y="283166"/>
            <a:ext cx="7879521" cy="4253785"/>
            <a:chOff x="3444780" y="1323782"/>
            <a:chExt cx="2251944" cy="1952628"/>
          </a:xfrm>
        </p:grpSpPr>
        <p:sp>
          <p:nvSpPr>
            <p:cNvPr id="1871" name="Google Shape;1871;p37"/>
            <p:cNvSpPr txBox="1"/>
            <p:nvPr/>
          </p:nvSpPr>
          <p:spPr>
            <a:xfrm>
              <a:off x="3444780" y="1323782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Local Outlier Factor 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72" name="Google Shape;1872;p37"/>
            <p:cNvGrpSpPr/>
            <p:nvPr/>
          </p:nvGrpSpPr>
          <p:grpSpPr>
            <a:xfrm>
              <a:off x="3444780" y="1625920"/>
              <a:ext cx="2251944" cy="1650490"/>
              <a:chOff x="688355" y="1954045"/>
              <a:chExt cx="2251944" cy="1650490"/>
            </a:xfrm>
          </p:grpSpPr>
          <p:sp>
            <p:nvSpPr>
              <p:cNvPr id="1873" name="Google Shape;1873;p37"/>
              <p:cNvSpPr txBox="1"/>
              <p:nvPr/>
            </p:nvSpPr>
            <p:spPr>
              <a:xfrm>
                <a:off x="688355" y="1954045"/>
                <a:ext cx="2114400" cy="240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37"/>
              <p:cNvSpPr txBox="1"/>
              <p:nvPr/>
            </p:nvSpPr>
            <p:spPr>
              <a:xfrm>
                <a:off x="1989911" y="2194281"/>
                <a:ext cx="950388" cy="1410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Local Outlier Factor (LOF),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veri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kümesinde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bulunan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aykırı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değerleri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tanımlayan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bir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algoritmadır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Bir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nokta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yerel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komşuluğuna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göre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aykırı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değer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olarak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kabul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edildiğinde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yerel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bir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aykırı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değerdir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. LOF, ko</a:t>
                </a:r>
                <a:r>
                  <a:rPr lang="tr-TR" dirty="0">
                    <a:latin typeface="Roboto"/>
                    <a:ea typeface="Roboto"/>
                    <a:cs typeface="Roboto"/>
                    <a:sym typeface="Roboto"/>
                  </a:rPr>
                  <a:t>mşudeki diğerlerin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yoğunluğunu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göz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önünde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bulundurarak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bir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aykırı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değer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latin typeface="Roboto"/>
                    <a:ea typeface="Roboto"/>
                    <a:cs typeface="Roboto"/>
                    <a:sym typeface="Roboto"/>
                  </a:rPr>
                  <a:t>belirleyecektir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688CE89-715D-4EC6-A136-E260E687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408" y="1385236"/>
            <a:ext cx="3153958" cy="28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0E256B-96D2-4D27-B999-21E41BD0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LOF A</a:t>
            </a:r>
            <a:r>
              <a:rPr lang="tr-TR" dirty="0"/>
              <a:t>ccuracy + </a:t>
            </a:r>
            <a:r>
              <a:rPr lang="en-US" dirty="0"/>
              <a:t>C</a:t>
            </a:r>
            <a:r>
              <a:rPr lang="tr-TR" dirty="0"/>
              <a:t>ode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EEE6939-8CC2-4280-AF67-EC46106EB2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601863"/>
              </p:ext>
            </p:extLst>
          </p:nvPr>
        </p:nvGraphicFramePr>
        <p:xfrm>
          <a:off x="286186" y="1023938"/>
          <a:ext cx="8180739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Bitmap Image" r:id="rId3" imgW="8054280" imgH="1950840" progId="Paint.Picture">
                  <p:embed/>
                </p:oleObj>
              </mc:Choice>
              <mc:Fallback>
                <p:oleObj name="Bitmap Image" r:id="rId3" imgW="8054280" imgH="1950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186" y="1023938"/>
                        <a:ext cx="8180739" cy="195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F6CBAA-8F13-4F48-A8A1-21AC068FA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121638"/>
              </p:ext>
            </p:extLst>
          </p:nvPr>
        </p:nvGraphicFramePr>
        <p:xfrm>
          <a:off x="286186" y="3349354"/>
          <a:ext cx="8180739" cy="105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Bitmap Image" r:id="rId5" imgW="4015800" imgH="601920" progId="Paint.Picture">
                  <p:embed/>
                </p:oleObj>
              </mc:Choice>
              <mc:Fallback>
                <p:oleObj name="Bitmap Image" r:id="rId5" imgW="4015800" imgH="601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186" y="3349354"/>
                        <a:ext cx="8180739" cy="1058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811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7"/>
          <p:cNvSpPr/>
          <p:nvPr/>
        </p:nvSpPr>
        <p:spPr>
          <a:xfrm>
            <a:off x="567600" y="554636"/>
            <a:ext cx="8074036" cy="4062334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7"/>
          <p:cNvSpPr/>
          <p:nvPr/>
        </p:nvSpPr>
        <p:spPr>
          <a:xfrm>
            <a:off x="572189" y="299993"/>
            <a:ext cx="8074036" cy="560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4" name="Google Shape;1914;p37"/>
          <p:cNvGrpSpPr/>
          <p:nvPr/>
        </p:nvGrpSpPr>
        <p:grpSpPr>
          <a:xfrm>
            <a:off x="676565" y="377846"/>
            <a:ext cx="7790494" cy="4134751"/>
            <a:chOff x="6107520" y="546234"/>
            <a:chExt cx="7716260" cy="3004049"/>
          </a:xfrm>
        </p:grpSpPr>
        <p:sp>
          <p:nvSpPr>
            <p:cNvPr id="1915" name="Google Shape;1915;p37"/>
            <p:cNvSpPr txBox="1"/>
            <p:nvPr/>
          </p:nvSpPr>
          <p:spPr>
            <a:xfrm>
              <a:off x="6107520" y="546234"/>
              <a:ext cx="771626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</a:t>
              </a:r>
              <a:r>
                <a:rPr lang="en-US" sz="18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istic</a:t>
              </a: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Regression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6" name="Google Shape;1916;p37"/>
            <p:cNvSpPr txBox="1"/>
            <p:nvPr/>
          </p:nvSpPr>
          <p:spPr>
            <a:xfrm>
              <a:off x="6127880" y="1263141"/>
              <a:ext cx="7501750" cy="2287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1873;p37">
            <a:extLst>
              <a:ext uri="{FF2B5EF4-FFF2-40B4-BE49-F238E27FC236}">
                <a16:creationId xmlns:a16="http://schemas.microsoft.com/office/drawing/2014/main" id="{023A7B2F-56DB-4755-A1D6-EA1168718270}"/>
              </a:ext>
            </a:extLst>
          </p:cNvPr>
          <p:cNvSpPr txBox="1"/>
          <p:nvPr/>
        </p:nvSpPr>
        <p:spPr>
          <a:xfrm>
            <a:off x="4629775" y="1089176"/>
            <a:ext cx="2987639" cy="307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tr-TR" sz="1100" dirty="0"/>
              <a:t>Bağımlı değişken ikili, sıralı veya </a:t>
            </a:r>
            <a:r>
              <a:rPr lang="tr-TR" sz="1100" dirty="0" err="1"/>
              <a:t>isimsel</a:t>
            </a:r>
            <a:r>
              <a:rPr lang="tr-TR" sz="1100" dirty="0"/>
              <a:t> ölçekli sonuçların ortaya çıkmasında hangi faktör(</a:t>
            </a:r>
            <a:r>
              <a:rPr lang="tr-TR" sz="1100" dirty="0" err="1"/>
              <a:t>ler</a:t>
            </a:r>
            <a:r>
              <a:rPr lang="tr-TR" sz="1100" dirty="0"/>
              <a:t>) etkilidir? Bu soruya cevap vermek için Normal dağılım varsayımı aramayan Lojistik Regresyon Analizinden yararlanılır.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-TR" sz="11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tr-TR" sz="1100" dirty="0"/>
              <a:t>Lojistik Regresyon Analizi bağımlı değişkenin tahmini değerlerini olasılık olarak hesaplayarak, olasılık kurallarına uygun sınıflama yapma imkanı veren bir yöntemdir.</a:t>
            </a:r>
            <a:endParaRPr lang="tr-TR" sz="1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>
              <a:sym typeface="Fira Sans Extra Condensed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22DE2D-3B0E-475E-BDE4-787C3CF9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3" y="1401746"/>
            <a:ext cx="3845321" cy="23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Makine </a:t>
            </a:r>
            <a:r>
              <a:rPr lang="tr-TR" dirty="0"/>
              <a:t>Öğrenmesi vs Yapay Zeka</a:t>
            </a:r>
            <a:endParaRPr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49193" y="2359226"/>
            <a:ext cx="3343200" cy="1445508"/>
            <a:chOff x="649193" y="2302076"/>
            <a:chExt cx="3343200" cy="1445508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716345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Yapay Zeka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49193" y="2614184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Bilgisayar kendi başına hareket eder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Sistem ortama göre çalışır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S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istemler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bilişsel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yetenek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gösterir</a:t>
              </a:r>
              <a:endParaRPr lang="tr-TR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Kararlar bilgisayardan alınır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15032" y="2359226"/>
            <a:ext cx="3571768" cy="1620663"/>
            <a:chOff x="5114996" y="2302076"/>
            <a:chExt cx="3343204" cy="1620663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Makine</a:t>
              </a: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Öğrenmesi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5000" y="2657475"/>
              <a:ext cx="3343200" cy="1265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Yapay zekanın alt alanı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1" indent="-317500">
                <a:buSzPts val="1400"/>
                <a:buFont typeface="Roboto"/>
                <a:buChar char="●"/>
              </a:pP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Bilgisayarlar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gözlemler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ve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analiz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eder</a:t>
              </a:r>
              <a:endParaRPr lang="tr-TR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1" indent="-317500">
                <a:buSzPts val="1400"/>
                <a:buFont typeface="Roboto"/>
                <a:buChar char="●"/>
              </a:pP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S</a:t>
              </a:r>
              <a:r>
                <a:rPr lang="tr-TR" dirty="0"/>
                <a:t>onuçlara göre karar alma yapıları oluşturur </a:t>
              </a:r>
            </a:p>
            <a:p>
              <a:pPr marL="320040" lvl="1" indent="-317500">
                <a:buSzPts val="1400"/>
                <a:buFont typeface="Roboto"/>
                <a:buChar char="●"/>
              </a:pPr>
              <a:r>
                <a:rPr lang="tr-TR" dirty="0"/>
                <a:t>E</a:t>
              </a:r>
              <a:r>
                <a:rPr lang="tr-TR" b="0" i="0" u="none" strike="noStrike" baseline="0" dirty="0">
                  <a:solidFill>
                    <a:srgbClr val="000000"/>
                  </a:solidFill>
                </a:rPr>
                <a:t>n uygun AI siber güvenlik disiplinidir.</a:t>
              </a:r>
              <a:endParaRPr lang="en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Önceden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programlanmış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algoritmalar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35CF730-02FC-4842-AA45-77284773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7" y="0"/>
            <a:ext cx="44247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091A7B5-CD38-4EAF-968A-5FA30245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8398F72-0F27-4817-9E92-12C7B2212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95"/>
          <a:stretch/>
        </p:blipFill>
        <p:spPr>
          <a:xfrm>
            <a:off x="5726487" y="3573838"/>
            <a:ext cx="3180188" cy="9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8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4BFBB3E2-3818-48FE-9721-84CAF6DE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87582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5487356-3BF9-4DAA-B499-1B2BAA40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585"/>
            <a:ext cx="9144000" cy="21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6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37"/>
          <p:cNvSpPr/>
          <p:nvPr/>
        </p:nvSpPr>
        <p:spPr>
          <a:xfrm>
            <a:off x="299344" y="89710"/>
            <a:ext cx="8504915" cy="4659483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0" name="Google Shape;1860;p37"/>
          <p:cNvSpPr/>
          <p:nvPr/>
        </p:nvSpPr>
        <p:spPr>
          <a:xfrm>
            <a:off x="299343" y="114867"/>
            <a:ext cx="8504915" cy="5879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1" name="Google Shape;1871;p37"/>
          <p:cNvSpPr txBox="1"/>
          <p:nvPr/>
        </p:nvSpPr>
        <p:spPr>
          <a:xfrm>
            <a:off x="521284" y="-19962"/>
            <a:ext cx="7839129" cy="72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Random Forest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192D3A-81E6-419E-94B7-1F1BAF43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85" y="3345470"/>
            <a:ext cx="3247998" cy="1340206"/>
          </a:xfrm>
          <a:prstGeom prst="rect">
            <a:avLst/>
          </a:prstGeom>
        </p:spPr>
      </p:pic>
      <p:sp>
        <p:nvSpPr>
          <p:cNvPr id="11" name="Google Shape;1873;p37">
            <a:extLst>
              <a:ext uri="{FF2B5EF4-FFF2-40B4-BE49-F238E27FC236}">
                <a16:creationId xmlns:a16="http://schemas.microsoft.com/office/drawing/2014/main" id="{73AF3210-510B-4FC6-B9C3-CCB109411802}"/>
              </a:ext>
            </a:extLst>
          </p:cNvPr>
          <p:cNvSpPr txBox="1"/>
          <p:nvPr/>
        </p:nvSpPr>
        <p:spPr>
          <a:xfrm>
            <a:off x="4947383" y="1031907"/>
            <a:ext cx="2987639" cy="307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tr-TR" sz="11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Rassal</a:t>
            </a:r>
            <a:r>
              <a:rPr lang="tr-TR" sz="11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Ağaçlar algoritmasında çok sayıda karar ağacı kullanılır. Daha sonra karar ağaçlarından elde edilen tahmin değerlerinin ortalaması alınarak sonuç elde </a:t>
            </a:r>
            <a:r>
              <a:rPr lang="tr-TR" sz="11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ediilr</a:t>
            </a:r>
            <a:r>
              <a:rPr lang="tr-TR" sz="11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. Karar ağacı öğrenmesinde, bir ağaç yapısı oluşturularak ağacın yaprakları seviyesinde sınıf etiketleri ve bu yapraklara giden ve başlangıçtan çıkan kollar ile de özellikler üzerindeki işlemeler ifade edilmektedir.</a:t>
            </a:r>
            <a:endParaRPr lang="tr-TR" sz="11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tr-TR" sz="11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tr-TR" sz="11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Karar ağacı öğrenmesi sırasında, öğrenilen bilgi bir ağaç üzerinde modellenir. Bu ağacın bütün </a:t>
            </a:r>
            <a:r>
              <a:rPr lang="tr-TR" sz="1100" b="0" i="0" u="none" strike="noStrike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iç düğümleri (</a:t>
            </a:r>
            <a:r>
              <a:rPr lang="tr-TR" sz="1100" b="0" i="0" u="none" strike="noStrike" dirty="0" err="1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interior</a:t>
            </a:r>
            <a:r>
              <a:rPr lang="tr-TR" sz="1100" b="0" i="0" u="none" strike="noStrike" dirty="0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1100" b="0" i="0" u="none" strike="noStrike" dirty="0" err="1"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nodes</a:t>
            </a:r>
            <a:r>
              <a:rPr lang="tr-TR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tr-TR" sz="11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 birer girdiyi ifade eder.</a:t>
            </a:r>
            <a:endParaRPr sz="1100" dirty="0">
              <a:solidFill>
                <a:schemeClr val="tx1"/>
              </a:solidFill>
              <a:sym typeface="Fira Sans Extra Condensed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F3713D3-0D1E-4B86-8DD4-B22917B5D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84" y="846888"/>
            <a:ext cx="3247998" cy="2478842"/>
          </a:xfrm>
          <a:prstGeom prst="rect">
            <a:avLst/>
          </a:prstGeom>
        </p:spPr>
      </p:pic>
      <p:sp>
        <p:nvSpPr>
          <p:cNvPr id="10" name="Google Shape;306;p16">
            <a:extLst>
              <a:ext uri="{FF2B5EF4-FFF2-40B4-BE49-F238E27FC236}">
                <a16:creationId xmlns:a16="http://schemas.microsoft.com/office/drawing/2014/main" id="{FEC08941-08DB-4FF0-8072-42AFC590FB2A}"/>
              </a:ext>
            </a:extLst>
          </p:cNvPr>
          <p:cNvSpPr txBox="1"/>
          <p:nvPr/>
        </p:nvSpPr>
        <p:spPr>
          <a:xfrm>
            <a:off x="2778682" y="947363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Karar Ağacı</a:t>
            </a:r>
            <a:endParaRPr lang="tr-TR" sz="16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306;p16">
            <a:extLst>
              <a:ext uri="{FF2B5EF4-FFF2-40B4-BE49-F238E27FC236}">
                <a16:creationId xmlns:a16="http://schemas.microsoft.com/office/drawing/2014/main" id="{EE21BA0A-2901-420F-989F-5A755BA6CA96}"/>
              </a:ext>
            </a:extLst>
          </p:cNvPr>
          <p:cNvSpPr txBox="1"/>
          <p:nvPr/>
        </p:nvSpPr>
        <p:spPr>
          <a:xfrm>
            <a:off x="2658777" y="4256092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Rassal</a:t>
            </a:r>
            <a:r>
              <a:rPr lang="tr-TR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Ağaç</a:t>
            </a:r>
            <a:endParaRPr sz="16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75341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BA56D439-342D-409F-9A6B-5E2E6F37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3864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97EB81E-675A-487E-866A-BC1BDD6C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1467"/>
            <a:ext cx="9144000" cy="21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5B56427-C171-4067-80EE-31C8500F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11" y="0"/>
            <a:ext cx="59537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DC848-AED6-47D2-A9E7-B87CA34E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44" y="498423"/>
            <a:ext cx="4007644" cy="2407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D0560-0425-4550-BAB6-2A0AD66AA15C}"/>
              </a:ext>
            </a:extLst>
          </p:cNvPr>
          <p:cNvSpPr txBox="1"/>
          <p:nvPr/>
        </p:nvSpPr>
        <p:spPr>
          <a:xfrm>
            <a:off x="1600200" y="3550444"/>
            <a:ext cx="5772150" cy="64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1C844-BCE8-4DDB-B41A-2CBF5D97B406}"/>
              </a:ext>
            </a:extLst>
          </p:cNvPr>
          <p:cNvSpPr txBox="1"/>
          <p:nvPr/>
        </p:nvSpPr>
        <p:spPr>
          <a:xfrm>
            <a:off x="2676141" y="3718023"/>
            <a:ext cx="4803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https://github.com/waasiq/water-quality-anomaly-detection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352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589A-5100-403A-88CC-9E9CF36A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OPC’den</a:t>
            </a:r>
            <a:r>
              <a:rPr lang="en-US" dirty="0"/>
              <a:t> </a:t>
            </a:r>
            <a:r>
              <a:rPr lang="tr-TR" dirty="0"/>
              <a:t>Veri Çekimi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FACDB-621A-491E-9870-014A7E45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0" y="1221580"/>
            <a:ext cx="3150395" cy="3429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1084D-1D92-4B2F-B670-B33871D9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55" y="1221580"/>
            <a:ext cx="3236119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33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D2DC7C4-93D1-4869-97BD-C1736C89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10" y="2168737"/>
            <a:ext cx="4505954" cy="2800741"/>
          </a:xfrm>
          <a:prstGeom prst="rect">
            <a:avLst/>
          </a:prstGeom>
        </p:spPr>
      </p:pic>
      <p:grpSp>
        <p:nvGrpSpPr>
          <p:cNvPr id="5" name="Google Shape;1658;p34">
            <a:extLst>
              <a:ext uri="{FF2B5EF4-FFF2-40B4-BE49-F238E27FC236}">
                <a16:creationId xmlns:a16="http://schemas.microsoft.com/office/drawing/2014/main" id="{593F9994-822A-47FD-BF2E-C0DA8A914A97}"/>
              </a:ext>
            </a:extLst>
          </p:cNvPr>
          <p:cNvGrpSpPr/>
          <p:nvPr/>
        </p:nvGrpSpPr>
        <p:grpSpPr>
          <a:xfrm>
            <a:off x="5795481" y="1348062"/>
            <a:ext cx="2411227" cy="3405835"/>
            <a:chOff x="5894611" y="1313840"/>
            <a:chExt cx="2411227" cy="3405835"/>
          </a:xfrm>
        </p:grpSpPr>
        <p:sp>
          <p:nvSpPr>
            <p:cNvPr id="6" name="Google Shape;1659;p34">
              <a:extLst>
                <a:ext uri="{FF2B5EF4-FFF2-40B4-BE49-F238E27FC236}">
                  <a16:creationId xmlns:a16="http://schemas.microsoft.com/office/drawing/2014/main" id="{6A163DFB-BD8B-4402-AA58-CE55195B2DE9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60;p34">
              <a:extLst>
                <a:ext uri="{FF2B5EF4-FFF2-40B4-BE49-F238E27FC236}">
                  <a16:creationId xmlns:a16="http://schemas.microsoft.com/office/drawing/2014/main" id="{C197CED6-2A89-4B7E-BF03-ED89D89707FA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61;p34">
              <a:extLst>
                <a:ext uri="{FF2B5EF4-FFF2-40B4-BE49-F238E27FC236}">
                  <a16:creationId xmlns:a16="http://schemas.microsoft.com/office/drawing/2014/main" id="{56C293E2-795F-4A61-9C6E-54FD8537AC87}"/>
                </a:ext>
              </a:extLst>
            </p:cNvPr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62;p34">
              <a:extLst>
                <a:ext uri="{FF2B5EF4-FFF2-40B4-BE49-F238E27FC236}">
                  <a16:creationId xmlns:a16="http://schemas.microsoft.com/office/drawing/2014/main" id="{5DC2CCC4-AA43-4EAF-887B-64D701FCB326}"/>
                </a:ext>
              </a:extLst>
            </p:cNvPr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3;p34">
              <a:extLst>
                <a:ext uri="{FF2B5EF4-FFF2-40B4-BE49-F238E27FC236}">
                  <a16:creationId xmlns:a16="http://schemas.microsoft.com/office/drawing/2014/main" id="{AD54567E-69BD-4983-BC39-7998B1160662}"/>
                </a:ext>
              </a:extLst>
            </p:cNvPr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64;p34">
              <a:extLst>
                <a:ext uri="{FF2B5EF4-FFF2-40B4-BE49-F238E27FC236}">
                  <a16:creationId xmlns:a16="http://schemas.microsoft.com/office/drawing/2014/main" id="{5146EF60-4C98-40C8-BB75-69A54E4D27E2}"/>
                </a:ext>
              </a:extLst>
            </p:cNvPr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5;p34">
              <a:extLst>
                <a:ext uri="{FF2B5EF4-FFF2-40B4-BE49-F238E27FC236}">
                  <a16:creationId xmlns:a16="http://schemas.microsoft.com/office/drawing/2014/main" id="{11855ABE-F3E8-4C1C-A873-5BF3CEC0270F}"/>
                </a:ext>
              </a:extLst>
            </p:cNvPr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6;p34">
              <a:extLst>
                <a:ext uri="{FF2B5EF4-FFF2-40B4-BE49-F238E27FC236}">
                  <a16:creationId xmlns:a16="http://schemas.microsoft.com/office/drawing/2014/main" id="{10F461FC-D56D-4DF0-86CA-C06543FC16B8}"/>
                </a:ext>
              </a:extLst>
            </p:cNvPr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7;p34">
              <a:extLst>
                <a:ext uri="{FF2B5EF4-FFF2-40B4-BE49-F238E27FC236}">
                  <a16:creationId xmlns:a16="http://schemas.microsoft.com/office/drawing/2014/main" id="{7B49F381-2478-488D-98F7-BE626CC28726}"/>
                </a:ext>
              </a:extLst>
            </p:cNvPr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8;p34">
              <a:extLst>
                <a:ext uri="{FF2B5EF4-FFF2-40B4-BE49-F238E27FC236}">
                  <a16:creationId xmlns:a16="http://schemas.microsoft.com/office/drawing/2014/main" id="{8ED5C68A-3340-4CA0-B5FA-30ADEF03DC1B}"/>
                </a:ext>
              </a:extLst>
            </p:cNvPr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9;p34">
              <a:extLst>
                <a:ext uri="{FF2B5EF4-FFF2-40B4-BE49-F238E27FC236}">
                  <a16:creationId xmlns:a16="http://schemas.microsoft.com/office/drawing/2014/main" id="{2AED425D-C4BC-4949-8875-148BEE54F09B}"/>
                </a:ext>
              </a:extLst>
            </p:cNvPr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70;p34">
              <a:extLst>
                <a:ext uri="{FF2B5EF4-FFF2-40B4-BE49-F238E27FC236}">
                  <a16:creationId xmlns:a16="http://schemas.microsoft.com/office/drawing/2014/main" id="{50918648-1025-4F30-A2EC-48A3411C0C23}"/>
                </a:ext>
              </a:extLst>
            </p:cNvPr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1;p34">
              <a:extLst>
                <a:ext uri="{FF2B5EF4-FFF2-40B4-BE49-F238E27FC236}">
                  <a16:creationId xmlns:a16="http://schemas.microsoft.com/office/drawing/2014/main" id="{CC5F76F4-4F35-4C4C-9EE7-2552A4ECF84F}"/>
                </a:ext>
              </a:extLst>
            </p:cNvPr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2;p34">
              <a:extLst>
                <a:ext uri="{FF2B5EF4-FFF2-40B4-BE49-F238E27FC236}">
                  <a16:creationId xmlns:a16="http://schemas.microsoft.com/office/drawing/2014/main" id="{FE56AB8D-06F5-4C41-ACA4-06944D61842C}"/>
                </a:ext>
              </a:extLst>
            </p:cNvPr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3;p34">
              <a:extLst>
                <a:ext uri="{FF2B5EF4-FFF2-40B4-BE49-F238E27FC236}">
                  <a16:creationId xmlns:a16="http://schemas.microsoft.com/office/drawing/2014/main" id="{E3257521-B386-4C34-A92E-F38E9C7CB144}"/>
                </a:ext>
              </a:extLst>
            </p:cNvPr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4;p34">
              <a:extLst>
                <a:ext uri="{FF2B5EF4-FFF2-40B4-BE49-F238E27FC236}">
                  <a16:creationId xmlns:a16="http://schemas.microsoft.com/office/drawing/2014/main" id="{23C83FC9-AC14-48BB-B545-7920A4E77416}"/>
                </a:ext>
              </a:extLst>
            </p:cNvPr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5;p34">
              <a:extLst>
                <a:ext uri="{FF2B5EF4-FFF2-40B4-BE49-F238E27FC236}">
                  <a16:creationId xmlns:a16="http://schemas.microsoft.com/office/drawing/2014/main" id="{23941344-AF12-4BB6-9776-4FA8F41DF0EC}"/>
                </a:ext>
              </a:extLst>
            </p:cNvPr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6;p34">
              <a:extLst>
                <a:ext uri="{FF2B5EF4-FFF2-40B4-BE49-F238E27FC236}">
                  <a16:creationId xmlns:a16="http://schemas.microsoft.com/office/drawing/2014/main" id="{AE3DB6C3-4D71-4670-A369-BC2E5609DCD7}"/>
                </a:ext>
              </a:extLst>
            </p:cNvPr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7;p34">
              <a:extLst>
                <a:ext uri="{FF2B5EF4-FFF2-40B4-BE49-F238E27FC236}">
                  <a16:creationId xmlns:a16="http://schemas.microsoft.com/office/drawing/2014/main" id="{FD1F2369-A049-4687-98F5-9CFDE9658670}"/>
                </a:ext>
              </a:extLst>
            </p:cNvPr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78;p34">
              <a:extLst>
                <a:ext uri="{FF2B5EF4-FFF2-40B4-BE49-F238E27FC236}">
                  <a16:creationId xmlns:a16="http://schemas.microsoft.com/office/drawing/2014/main" id="{703281F6-8893-4E66-B8C8-AF3BA695C662}"/>
                </a:ext>
              </a:extLst>
            </p:cNvPr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9;p34">
              <a:extLst>
                <a:ext uri="{FF2B5EF4-FFF2-40B4-BE49-F238E27FC236}">
                  <a16:creationId xmlns:a16="http://schemas.microsoft.com/office/drawing/2014/main" id="{734322FE-F778-495C-86AF-78ACB2778AC5}"/>
                </a:ext>
              </a:extLst>
            </p:cNvPr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0;p34">
              <a:extLst>
                <a:ext uri="{FF2B5EF4-FFF2-40B4-BE49-F238E27FC236}">
                  <a16:creationId xmlns:a16="http://schemas.microsoft.com/office/drawing/2014/main" id="{40DBA268-4A0B-4488-B8C7-80739F74A278}"/>
                </a:ext>
              </a:extLst>
            </p:cNvPr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81;p34">
              <a:extLst>
                <a:ext uri="{FF2B5EF4-FFF2-40B4-BE49-F238E27FC236}">
                  <a16:creationId xmlns:a16="http://schemas.microsoft.com/office/drawing/2014/main" id="{13AEB18A-CB0A-4292-BBE9-F4DFE356EF1F}"/>
                </a:ext>
              </a:extLst>
            </p:cNvPr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2;p34">
              <a:extLst>
                <a:ext uri="{FF2B5EF4-FFF2-40B4-BE49-F238E27FC236}">
                  <a16:creationId xmlns:a16="http://schemas.microsoft.com/office/drawing/2014/main" id="{1DF7815D-724E-4F87-AF96-12F5A67983AD}"/>
                </a:ext>
              </a:extLst>
            </p:cNvPr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3;p34">
              <a:extLst>
                <a:ext uri="{FF2B5EF4-FFF2-40B4-BE49-F238E27FC236}">
                  <a16:creationId xmlns:a16="http://schemas.microsoft.com/office/drawing/2014/main" id="{FF358D33-E8BA-4C53-BF28-89FD952BE0FC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4;p34">
              <a:extLst>
                <a:ext uri="{FF2B5EF4-FFF2-40B4-BE49-F238E27FC236}">
                  <a16:creationId xmlns:a16="http://schemas.microsoft.com/office/drawing/2014/main" id="{0ED41363-7465-4B61-BB22-6D9A35BE9076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5;p34">
              <a:extLst>
                <a:ext uri="{FF2B5EF4-FFF2-40B4-BE49-F238E27FC236}">
                  <a16:creationId xmlns:a16="http://schemas.microsoft.com/office/drawing/2014/main" id="{A89FA279-F1AB-4487-B96C-97D38D6A7302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6;p34">
              <a:extLst>
                <a:ext uri="{FF2B5EF4-FFF2-40B4-BE49-F238E27FC236}">
                  <a16:creationId xmlns:a16="http://schemas.microsoft.com/office/drawing/2014/main" id="{026F4C6E-F824-4E87-B255-77E088BAD731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7;p34">
              <a:extLst>
                <a:ext uri="{FF2B5EF4-FFF2-40B4-BE49-F238E27FC236}">
                  <a16:creationId xmlns:a16="http://schemas.microsoft.com/office/drawing/2014/main" id="{E6C2FAF7-40FC-439E-95BD-C8CC51784266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8;p34">
              <a:extLst>
                <a:ext uri="{FF2B5EF4-FFF2-40B4-BE49-F238E27FC236}">
                  <a16:creationId xmlns:a16="http://schemas.microsoft.com/office/drawing/2014/main" id="{90A59393-D87B-47DB-B769-FA6079C76AD2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9;p34">
              <a:extLst>
                <a:ext uri="{FF2B5EF4-FFF2-40B4-BE49-F238E27FC236}">
                  <a16:creationId xmlns:a16="http://schemas.microsoft.com/office/drawing/2014/main" id="{E01FBC3C-0704-4B3E-857B-9B91B9C0A0AB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90;p34">
              <a:extLst>
                <a:ext uri="{FF2B5EF4-FFF2-40B4-BE49-F238E27FC236}">
                  <a16:creationId xmlns:a16="http://schemas.microsoft.com/office/drawing/2014/main" id="{500C441D-4176-4C98-83D0-4F9D1E94A1E1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91;p34">
              <a:extLst>
                <a:ext uri="{FF2B5EF4-FFF2-40B4-BE49-F238E27FC236}">
                  <a16:creationId xmlns:a16="http://schemas.microsoft.com/office/drawing/2014/main" id="{844BC96D-D40F-42B0-9DDF-7FB198F33E53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92;p34">
              <a:extLst>
                <a:ext uri="{FF2B5EF4-FFF2-40B4-BE49-F238E27FC236}">
                  <a16:creationId xmlns:a16="http://schemas.microsoft.com/office/drawing/2014/main" id="{3F5E70BB-097C-4F61-A2CD-E82AAA2EDC2A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693;p34">
              <a:extLst>
                <a:ext uri="{FF2B5EF4-FFF2-40B4-BE49-F238E27FC236}">
                  <a16:creationId xmlns:a16="http://schemas.microsoft.com/office/drawing/2014/main" id="{D9AF15ED-A49B-4D1B-BC47-0403103E24B9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4;p34">
              <a:extLst>
                <a:ext uri="{FF2B5EF4-FFF2-40B4-BE49-F238E27FC236}">
                  <a16:creationId xmlns:a16="http://schemas.microsoft.com/office/drawing/2014/main" id="{1B2F4744-F8C3-433C-BF46-2E232AD205A6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5;p34">
              <a:extLst>
                <a:ext uri="{FF2B5EF4-FFF2-40B4-BE49-F238E27FC236}">
                  <a16:creationId xmlns:a16="http://schemas.microsoft.com/office/drawing/2014/main" id="{A2C3D813-73D6-43F4-80AA-DA0658757CA9}"/>
                </a:ext>
              </a:extLst>
            </p:cNvPr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6;p34">
              <a:extLst>
                <a:ext uri="{FF2B5EF4-FFF2-40B4-BE49-F238E27FC236}">
                  <a16:creationId xmlns:a16="http://schemas.microsoft.com/office/drawing/2014/main" id="{59183B81-130B-48C0-A134-351D93BF7E8E}"/>
                </a:ext>
              </a:extLst>
            </p:cNvPr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7;p34">
              <a:extLst>
                <a:ext uri="{FF2B5EF4-FFF2-40B4-BE49-F238E27FC236}">
                  <a16:creationId xmlns:a16="http://schemas.microsoft.com/office/drawing/2014/main" id="{D064AEE6-C312-4B01-83E6-784A98008C4C}"/>
                </a:ext>
              </a:extLst>
            </p:cNvPr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8;p34">
              <a:extLst>
                <a:ext uri="{FF2B5EF4-FFF2-40B4-BE49-F238E27FC236}">
                  <a16:creationId xmlns:a16="http://schemas.microsoft.com/office/drawing/2014/main" id="{47AF3D4A-5E48-4A73-B125-1561A54CCCA7}"/>
                </a:ext>
              </a:extLst>
            </p:cNvPr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9;p34">
              <a:extLst>
                <a:ext uri="{FF2B5EF4-FFF2-40B4-BE49-F238E27FC236}">
                  <a16:creationId xmlns:a16="http://schemas.microsoft.com/office/drawing/2014/main" id="{13EBB07E-33DC-44C6-9606-F2CCAD3C3904}"/>
                </a:ext>
              </a:extLst>
            </p:cNvPr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00;p34">
              <a:extLst>
                <a:ext uri="{FF2B5EF4-FFF2-40B4-BE49-F238E27FC236}">
                  <a16:creationId xmlns:a16="http://schemas.microsoft.com/office/drawing/2014/main" id="{13491324-0096-4511-986D-34A2E0C823D6}"/>
                </a:ext>
              </a:extLst>
            </p:cNvPr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1;p34">
              <a:extLst>
                <a:ext uri="{FF2B5EF4-FFF2-40B4-BE49-F238E27FC236}">
                  <a16:creationId xmlns:a16="http://schemas.microsoft.com/office/drawing/2014/main" id="{B4482FB7-8045-4D58-A227-A76EFB698BEB}"/>
                </a:ext>
              </a:extLst>
            </p:cNvPr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2;p34">
              <a:extLst>
                <a:ext uri="{FF2B5EF4-FFF2-40B4-BE49-F238E27FC236}">
                  <a16:creationId xmlns:a16="http://schemas.microsoft.com/office/drawing/2014/main" id="{35928EE3-F8B6-4971-8F9B-3998188CF544}"/>
                </a:ext>
              </a:extLst>
            </p:cNvPr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3;p34">
              <a:extLst>
                <a:ext uri="{FF2B5EF4-FFF2-40B4-BE49-F238E27FC236}">
                  <a16:creationId xmlns:a16="http://schemas.microsoft.com/office/drawing/2014/main" id="{CFB16D61-52AE-40FE-820C-B34D4E73B6D4}"/>
                </a:ext>
              </a:extLst>
            </p:cNvPr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4;p34">
              <a:extLst>
                <a:ext uri="{FF2B5EF4-FFF2-40B4-BE49-F238E27FC236}">
                  <a16:creationId xmlns:a16="http://schemas.microsoft.com/office/drawing/2014/main" id="{F01C9F6E-CFC0-4A93-A0EB-9A1EF0A06D49}"/>
                </a:ext>
              </a:extLst>
            </p:cNvPr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5;p34">
              <a:extLst>
                <a:ext uri="{FF2B5EF4-FFF2-40B4-BE49-F238E27FC236}">
                  <a16:creationId xmlns:a16="http://schemas.microsoft.com/office/drawing/2014/main" id="{F331D539-4390-4AE6-9964-29746341261A}"/>
                </a:ext>
              </a:extLst>
            </p:cNvPr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6;p34">
              <a:extLst>
                <a:ext uri="{FF2B5EF4-FFF2-40B4-BE49-F238E27FC236}">
                  <a16:creationId xmlns:a16="http://schemas.microsoft.com/office/drawing/2014/main" id="{55ED8F81-F9B0-4E42-B2C5-89EC4F184598}"/>
                </a:ext>
              </a:extLst>
            </p:cNvPr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;p34">
              <a:extLst>
                <a:ext uri="{FF2B5EF4-FFF2-40B4-BE49-F238E27FC236}">
                  <a16:creationId xmlns:a16="http://schemas.microsoft.com/office/drawing/2014/main" id="{D69040EC-286C-467C-907B-E4C7E103C1E2}"/>
                </a:ext>
              </a:extLst>
            </p:cNvPr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8;p34">
              <a:extLst>
                <a:ext uri="{FF2B5EF4-FFF2-40B4-BE49-F238E27FC236}">
                  <a16:creationId xmlns:a16="http://schemas.microsoft.com/office/drawing/2014/main" id="{C776574D-D1D1-4AA7-B989-A97488DF068D}"/>
                </a:ext>
              </a:extLst>
            </p:cNvPr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9;p34">
              <a:extLst>
                <a:ext uri="{FF2B5EF4-FFF2-40B4-BE49-F238E27FC236}">
                  <a16:creationId xmlns:a16="http://schemas.microsoft.com/office/drawing/2014/main" id="{93C4ECC2-AEFB-49E6-AC7C-00584EBFE1E5}"/>
                </a:ext>
              </a:extLst>
            </p:cNvPr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10;p34">
              <a:extLst>
                <a:ext uri="{FF2B5EF4-FFF2-40B4-BE49-F238E27FC236}">
                  <a16:creationId xmlns:a16="http://schemas.microsoft.com/office/drawing/2014/main" id="{B11D6EBB-5028-4445-98A0-96DC50654C55}"/>
                </a:ext>
              </a:extLst>
            </p:cNvPr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1;p34">
              <a:extLst>
                <a:ext uri="{FF2B5EF4-FFF2-40B4-BE49-F238E27FC236}">
                  <a16:creationId xmlns:a16="http://schemas.microsoft.com/office/drawing/2014/main" id="{FD4BC172-DE45-4880-B379-7C46C77CE466}"/>
                </a:ext>
              </a:extLst>
            </p:cNvPr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2;p34">
              <a:extLst>
                <a:ext uri="{FF2B5EF4-FFF2-40B4-BE49-F238E27FC236}">
                  <a16:creationId xmlns:a16="http://schemas.microsoft.com/office/drawing/2014/main" id="{5D1892FD-BFD9-454E-BED7-758AFF9B87B9}"/>
                </a:ext>
              </a:extLst>
            </p:cNvPr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3;p34">
              <a:extLst>
                <a:ext uri="{FF2B5EF4-FFF2-40B4-BE49-F238E27FC236}">
                  <a16:creationId xmlns:a16="http://schemas.microsoft.com/office/drawing/2014/main" id="{7616F968-7E6F-403F-906B-A9F503A7E7E7}"/>
                </a:ext>
              </a:extLst>
            </p:cNvPr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4;p34">
              <a:extLst>
                <a:ext uri="{FF2B5EF4-FFF2-40B4-BE49-F238E27FC236}">
                  <a16:creationId xmlns:a16="http://schemas.microsoft.com/office/drawing/2014/main" id="{8FFDA153-14B2-4CB5-9CA9-8331F7EF7D45}"/>
                </a:ext>
              </a:extLst>
            </p:cNvPr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5;p34">
              <a:extLst>
                <a:ext uri="{FF2B5EF4-FFF2-40B4-BE49-F238E27FC236}">
                  <a16:creationId xmlns:a16="http://schemas.microsoft.com/office/drawing/2014/main" id="{961B6879-6391-4184-A66B-4D649263F562}"/>
                </a:ext>
              </a:extLst>
            </p:cNvPr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6;p34">
              <a:extLst>
                <a:ext uri="{FF2B5EF4-FFF2-40B4-BE49-F238E27FC236}">
                  <a16:creationId xmlns:a16="http://schemas.microsoft.com/office/drawing/2014/main" id="{469DF516-384E-4B7C-9B1F-BF54B65EA204}"/>
                </a:ext>
              </a:extLst>
            </p:cNvPr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7;p34">
              <a:extLst>
                <a:ext uri="{FF2B5EF4-FFF2-40B4-BE49-F238E27FC236}">
                  <a16:creationId xmlns:a16="http://schemas.microsoft.com/office/drawing/2014/main" id="{856EE8BD-03D0-4014-9896-42DC5F99AB76}"/>
                </a:ext>
              </a:extLst>
            </p:cNvPr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8;p34">
              <a:extLst>
                <a:ext uri="{FF2B5EF4-FFF2-40B4-BE49-F238E27FC236}">
                  <a16:creationId xmlns:a16="http://schemas.microsoft.com/office/drawing/2014/main" id="{F365F1BE-AB78-49CB-9CF7-8DE564ED1BED}"/>
                </a:ext>
              </a:extLst>
            </p:cNvPr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9;p34">
              <a:extLst>
                <a:ext uri="{FF2B5EF4-FFF2-40B4-BE49-F238E27FC236}">
                  <a16:creationId xmlns:a16="http://schemas.microsoft.com/office/drawing/2014/main" id="{5A0CEE2E-918D-4F52-B23F-DDF25977F903}"/>
                </a:ext>
              </a:extLst>
            </p:cNvPr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20;p34">
              <a:extLst>
                <a:ext uri="{FF2B5EF4-FFF2-40B4-BE49-F238E27FC236}">
                  <a16:creationId xmlns:a16="http://schemas.microsoft.com/office/drawing/2014/main" id="{6E0F9370-FC0B-453E-9120-2186E6C08677}"/>
                </a:ext>
              </a:extLst>
            </p:cNvPr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21;p34">
              <a:extLst>
                <a:ext uri="{FF2B5EF4-FFF2-40B4-BE49-F238E27FC236}">
                  <a16:creationId xmlns:a16="http://schemas.microsoft.com/office/drawing/2014/main" id="{63C54442-6959-4381-B6F6-62391A058B6D}"/>
                </a:ext>
              </a:extLst>
            </p:cNvPr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2;p34">
              <a:extLst>
                <a:ext uri="{FF2B5EF4-FFF2-40B4-BE49-F238E27FC236}">
                  <a16:creationId xmlns:a16="http://schemas.microsoft.com/office/drawing/2014/main" id="{0B186434-84FE-4BF8-BBB6-69DE1C27B5CA}"/>
                </a:ext>
              </a:extLst>
            </p:cNvPr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3;p34">
              <a:extLst>
                <a:ext uri="{FF2B5EF4-FFF2-40B4-BE49-F238E27FC236}">
                  <a16:creationId xmlns:a16="http://schemas.microsoft.com/office/drawing/2014/main" id="{385E784E-92FD-48E4-89BF-20D6C854836C}"/>
                </a:ext>
              </a:extLst>
            </p:cNvPr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4;p34">
              <a:extLst>
                <a:ext uri="{FF2B5EF4-FFF2-40B4-BE49-F238E27FC236}">
                  <a16:creationId xmlns:a16="http://schemas.microsoft.com/office/drawing/2014/main" id="{FDFB8ABF-319B-4281-AE34-45C27F45FDC6}"/>
                </a:ext>
              </a:extLst>
            </p:cNvPr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5;p34">
              <a:extLst>
                <a:ext uri="{FF2B5EF4-FFF2-40B4-BE49-F238E27FC236}">
                  <a16:creationId xmlns:a16="http://schemas.microsoft.com/office/drawing/2014/main" id="{F49FEE2C-3219-4DBA-A8C1-DFB57AD27B52}"/>
                </a:ext>
              </a:extLst>
            </p:cNvPr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6;p34">
              <a:extLst>
                <a:ext uri="{FF2B5EF4-FFF2-40B4-BE49-F238E27FC236}">
                  <a16:creationId xmlns:a16="http://schemas.microsoft.com/office/drawing/2014/main" id="{A750DAD4-F420-4B4F-9487-3AD34598F438}"/>
                </a:ext>
              </a:extLst>
            </p:cNvPr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7;p34">
              <a:extLst>
                <a:ext uri="{FF2B5EF4-FFF2-40B4-BE49-F238E27FC236}">
                  <a16:creationId xmlns:a16="http://schemas.microsoft.com/office/drawing/2014/main" id="{E79037B5-954B-4B87-BEFC-3CCFF09F3C6D}"/>
                </a:ext>
              </a:extLst>
            </p:cNvPr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8;p34">
              <a:extLst>
                <a:ext uri="{FF2B5EF4-FFF2-40B4-BE49-F238E27FC236}">
                  <a16:creationId xmlns:a16="http://schemas.microsoft.com/office/drawing/2014/main" id="{2B8B2812-3654-43D8-96B6-3D5BDC7D5346}"/>
                </a:ext>
              </a:extLst>
            </p:cNvPr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29;p34">
              <a:extLst>
                <a:ext uri="{FF2B5EF4-FFF2-40B4-BE49-F238E27FC236}">
                  <a16:creationId xmlns:a16="http://schemas.microsoft.com/office/drawing/2014/main" id="{AEA0B1CC-3A6F-4E9F-8EB2-5374C1686775}"/>
                </a:ext>
              </a:extLst>
            </p:cNvPr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30;p34">
              <a:extLst>
                <a:ext uri="{FF2B5EF4-FFF2-40B4-BE49-F238E27FC236}">
                  <a16:creationId xmlns:a16="http://schemas.microsoft.com/office/drawing/2014/main" id="{C7F54007-00F7-450B-BA98-251910AEB9CB}"/>
                </a:ext>
              </a:extLst>
            </p:cNvPr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1;p34">
              <a:extLst>
                <a:ext uri="{FF2B5EF4-FFF2-40B4-BE49-F238E27FC236}">
                  <a16:creationId xmlns:a16="http://schemas.microsoft.com/office/drawing/2014/main" id="{03AEC4DB-6FD6-428F-A4D1-B7B2153CCFCB}"/>
                </a:ext>
              </a:extLst>
            </p:cNvPr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32;p34">
              <a:extLst>
                <a:ext uri="{FF2B5EF4-FFF2-40B4-BE49-F238E27FC236}">
                  <a16:creationId xmlns:a16="http://schemas.microsoft.com/office/drawing/2014/main" id="{6A661EEB-6C40-48ED-BAA8-4ABCE2766078}"/>
                </a:ext>
              </a:extLst>
            </p:cNvPr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3;p34">
              <a:extLst>
                <a:ext uri="{FF2B5EF4-FFF2-40B4-BE49-F238E27FC236}">
                  <a16:creationId xmlns:a16="http://schemas.microsoft.com/office/drawing/2014/main" id="{784A0924-A5AA-4360-AB10-CF0D57E4AD67}"/>
                </a:ext>
              </a:extLst>
            </p:cNvPr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4;p34">
              <a:extLst>
                <a:ext uri="{FF2B5EF4-FFF2-40B4-BE49-F238E27FC236}">
                  <a16:creationId xmlns:a16="http://schemas.microsoft.com/office/drawing/2014/main" id="{371FF203-849F-4852-8B99-86BCEF5E0F40}"/>
                </a:ext>
              </a:extLst>
            </p:cNvPr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1656;p34">
            <a:extLst>
              <a:ext uri="{FF2B5EF4-FFF2-40B4-BE49-F238E27FC236}">
                <a16:creationId xmlns:a16="http://schemas.microsoft.com/office/drawing/2014/main" id="{9FED8741-6DB3-42FC-998F-34ED09BE1637}"/>
              </a:ext>
            </a:extLst>
          </p:cNvPr>
          <p:cNvSpPr txBox="1">
            <a:spLocks noGrp="1"/>
          </p:cNvSpPr>
          <p:nvPr/>
        </p:nvSpPr>
        <p:spPr>
          <a:xfrm>
            <a:off x="73291" y="165723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Ham verinin dönüştürülmesi</a:t>
            </a:r>
            <a:endParaRPr dirty="0"/>
          </a:p>
        </p:txBody>
      </p:sp>
      <p:sp>
        <p:nvSpPr>
          <p:cNvPr id="88" name="Google Shape;2115;p40">
            <a:extLst>
              <a:ext uri="{FF2B5EF4-FFF2-40B4-BE49-F238E27FC236}">
                <a16:creationId xmlns:a16="http://schemas.microsoft.com/office/drawing/2014/main" id="{84A5A9D8-0650-424D-9273-D4544FA1E982}"/>
              </a:ext>
            </a:extLst>
          </p:cNvPr>
          <p:cNvSpPr txBox="1"/>
          <p:nvPr/>
        </p:nvSpPr>
        <p:spPr>
          <a:xfrm>
            <a:off x="389709" y="1074329"/>
            <a:ext cx="2877001" cy="65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OPC’den</a:t>
            </a:r>
            <a:r>
              <a:rPr lang="tr-TR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gelen ham veri aşağıdaki formülle </a:t>
            </a:r>
            <a:r>
              <a:rPr lang="tr-TR" sz="12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ppm</a:t>
            </a:r>
            <a:r>
              <a:rPr lang="tr-TR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tr-TR" sz="120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parts</a:t>
            </a:r>
            <a:r>
              <a:rPr lang="tr-TR" sz="12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20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</a:t>
            </a:r>
            <a:r>
              <a:rPr lang="tr-TR" sz="12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20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million</a:t>
            </a:r>
            <a:r>
              <a:rPr lang="tr-TR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 cinsine dönüştürülür.</a:t>
            </a:r>
            <a:endParaRPr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893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373229-21CA-46D6-969F-BA0C0A9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OPC’den</a:t>
            </a:r>
            <a:r>
              <a:rPr lang="en-US" dirty="0"/>
              <a:t> Veri </a:t>
            </a:r>
            <a:r>
              <a:rPr lang="tr-TR" dirty="0"/>
              <a:t>Çekme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BF2E1-7F7A-4BEA-9B97-A6D21F2B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26798"/>
            <a:ext cx="7467601" cy="36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3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3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Makine </a:t>
            </a:r>
            <a:r>
              <a:rPr lang="tr-TR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Öğrenmesi</a:t>
            </a: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 txBox="1"/>
          <p:nvPr/>
        </p:nvSpPr>
        <p:spPr>
          <a:xfrm>
            <a:off x="1646219" y="3668117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Anomali Tespit</a:t>
            </a:r>
            <a:r>
              <a:rPr lang="tr-TR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3"/>
          <p:cNvCxnSpPr>
            <a:stCxn id="740" idx="6"/>
            <a:endCxn id="769" idx="1"/>
          </p:cNvCxnSpPr>
          <p:nvPr/>
        </p:nvCxnSpPr>
        <p:spPr>
          <a:xfrm>
            <a:off x="5702850" y="1767800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770;p23"/>
          <p:cNvGrpSpPr/>
          <p:nvPr/>
        </p:nvGrpSpPr>
        <p:grpSpPr>
          <a:xfrm>
            <a:off x="6483000" y="1426276"/>
            <a:ext cx="2203788" cy="542224"/>
            <a:chOff x="6483000" y="1238351"/>
            <a:chExt cx="2203788" cy="542224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238351"/>
              <a:ext cx="2061000" cy="48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tr-TR" dirty="0"/>
              </a:br>
              <a:r>
                <a:rPr lang="tr-TR" b="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Robotik, Kendi Kendini Süren Arabalar…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6483000" y="2660488"/>
            <a:ext cx="2203788" cy="483000"/>
            <a:chOff x="6483000" y="2472563"/>
            <a:chExt cx="2203788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tr-TR" dirty="0"/>
              </a:br>
              <a:r>
                <a:rPr lang="tr-TR" b="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Görüntü Tanıma, Oyunlar için AI</a:t>
              </a:r>
              <a:endPara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6483000" y="3800938"/>
            <a:ext cx="2203788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Sistemde</a:t>
              </a: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Bul</a:t>
              </a:r>
              <a:r>
                <a:rPr lang="tr-TR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unan </a:t>
              </a:r>
              <a:r>
                <a:rPr lang="en-US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Anomali</a:t>
              </a:r>
              <a:r>
                <a:rPr lang="tr-TR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23"/>
          <p:cNvCxnSpPr>
            <a:stCxn id="741" idx="6"/>
            <a:endCxn id="774" idx="1"/>
          </p:cNvCxnSpPr>
          <p:nvPr/>
        </p:nvCxnSpPr>
        <p:spPr>
          <a:xfrm rot="10800000" flipH="1">
            <a:off x="5702850" y="2902113"/>
            <a:ext cx="780300" cy="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2998619" y="3905867"/>
            <a:ext cx="1896331" cy="136571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3"/>
          <p:cNvCxnSpPr>
            <a:stCxn id="742" idx="6"/>
            <a:endCxn id="777" idx="1"/>
          </p:cNvCxnSpPr>
          <p:nvPr/>
        </p:nvCxnSpPr>
        <p:spPr>
          <a:xfrm>
            <a:off x="5702850" y="4042438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373229-21CA-46D6-969F-BA0C0A9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tr-TR" dirty="0"/>
              <a:t>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32149-55E7-4359-8B5F-A62CF24B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69"/>
            <a:ext cx="9051131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7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955BB9E-2DA8-414B-B179-C264BAFA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1" y="0"/>
            <a:ext cx="7625377" cy="51435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F47D753-59EB-435F-8A39-DFA859EA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719176" y="2050024"/>
            <a:ext cx="463744" cy="579707"/>
          </a:xfrm>
        </p:spPr>
        <p:txBody>
          <a:bodyPr>
            <a:normAutofit/>
          </a:bodyPr>
          <a:lstStyle/>
          <a:p>
            <a:r>
              <a:rPr lang="tr-T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tr-TR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ppm</a:t>
            </a:r>
            <a:r>
              <a:rPr lang="tr-T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6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</a:rPr>
              <a:t>Gelecekte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tr-TR" dirty="0">
                <a:solidFill>
                  <a:schemeClr val="accent6"/>
                </a:solidFill>
              </a:rPr>
              <a:t>yapılacak işlemler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696" name="Google Shape;696;p22"/>
          <p:cNvGrpSpPr/>
          <p:nvPr/>
        </p:nvGrpSpPr>
        <p:grpSpPr>
          <a:xfrm>
            <a:off x="696124" y="1273476"/>
            <a:ext cx="6849848" cy="331800"/>
            <a:chOff x="457200" y="959300"/>
            <a:chExt cx="2236661" cy="3318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632861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Anomalı tespit için sürekli çalışan bir real time sistem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17566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1" name="Google Shape;726;p22">
            <a:extLst>
              <a:ext uri="{FF2B5EF4-FFF2-40B4-BE49-F238E27FC236}">
                <a16:creationId xmlns:a16="http://schemas.microsoft.com/office/drawing/2014/main" id="{45906F80-9791-4090-BE1B-C5C6ABC8DFEC}"/>
              </a:ext>
            </a:extLst>
          </p:cNvPr>
          <p:cNvGrpSpPr/>
          <p:nvPr/>
        </p:nvGrpSpPr>
        <p:grpSpPr>
          <a:xfrm>
            <a:off x="855472" y="1756713"/>
            <a:ext cx="3709386" cy="339164"/>
            <a:chOff x="6090797" y="1799357"/>
            <a:chExt cx="1709721" cy="339164"/>
          </a:xfrm>
        </p:grpSpPr>
        <p:sp>
          <p:nvSpPr>
            <p:cNvPr id="182" name="Google Shape;728;p22">
              <a:extLst>
                <a:ext uri="{FF2B5EF4-FFF2-40B4-BE49-F238E27FC236}">
                  <a16:creationId xmlns:a16="http://schemas.microsoft.com/office/drawing/2014/main" id="{CEEADA33-FC4C-49F5-8AA2-8F064B353D46}"/>
                </a:ext>
              </a:extLst>
            </p:cNvPr>
            <p:cNvSpPr txBox="1"/>
            <p:nvPr/>
          </p:nvSpPr>
          <p:spPr>
            <a:xfrm>
              <a:off x="6265310" y="1799357"/>
              <a:ext cx="153520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Sisteme </a:t>
              </a: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</a:t>
              </a:r>
              <a:r>
                <a:rPr lang="tr-TR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eb ile entegre etme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" name="Google Shape;730;p22">
              <a:extLst>
                <a:ext uri="{FF2B5EF4-FFF2-40B4-BE49-F238E27FC236}">
                  <a16:creationId xmlns:a16="http://schemas.microsoft.com/office/drawing/2014/main" id="{8B680184-D5FA-42BB-B187-3C7FE72F76A2}"/>
                </a:ext>
              </a:extLst>
            </p:cNvPr>
            <p:cNvSpPr txBox="1"/>
            <p:nvPr/>
          </p:nvSpPr>
          <p:spPr>
            <a:xfrm>
              <a:off x="6090797" y="1806721"/>
              <a:ext cx="21484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tr-TR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4" name="Google Shape;718;p22">
            <a:extLst>
              <a:ext uri="{FF2B5EF4-FFF2-40B4-BE49-F238E27FC236}">
                <a16:creationId xmlns:a16="http://schemas.microsoft.com/office/drawing/2014/main" id="{5EFF570F-930C-40E5-983D-C8511135676E}"/>
              </a:ext>
            </a:extLst>
          </p:cNvPr>
          <p:cNvSpPr txBox="1"/>
          <p:nvPr/>
        </p:nvSpPr>
        <p:spPr>
          <a:xfrm>
            <a:off x="1234092" y="2237202"/>
            <a:ext cx="7226417" cy="45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Farklı parametreleri algılayan </a:t>
            </a:r>
            <a:r>
              <a:rPr lang="tr-TR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sensörlerden</a:t>
            </a:r>
            <a:r>
              <a:rPr lang="tr-TR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veri almak ve daha gerçekçi anomali tespitleri elde etmek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5" name="Google Shape;710;p22">
            <a:extLst>
              <a:ext uri="{FF2B5EF4-FFF2-40B4-BE49-F238E27FC236}">
                <a16:creationId xmlns:a16="http://schemas.microsoft.com/office/drawing/2014/main" id="{AC8B2A7D-2C7A-4633-9F10-080882318F34}"/>
              </a:ext>
            </a:extLst>
          </p:cNvPr>
          <p:cNvSpPr txBox="1"/>
          <p:nvPr/>
        </p:nvSpPr>
        <p:spPr>
          <a:xfrm>
            <a:off x="776892" y="2239950"/>
            <a:ext cx="457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2368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FBF95-A243-41F3-933C-9929701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3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AC4DE2-CA4F-4F56-A841-81AABEA921CF}"/>
              </a:ext>
            </a:extLst>
          </p:cNvPr>
          <p:cNvSpPr/>
          <p:nvPr/>
        </p:nvSpPr>
        <p:spPr>
          <a:xfrm>
            <a:off x="1629386" y="1881485"/>
            <a:ext cx="6571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Teşşekür ediyoruz 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392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14554" y="439278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	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tr-TR" dirty="0"/>
              <a:t>Öğrenmesinin Uygulanması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304477" y="1096957"/>
            <a:ext cx="5382346" cy="596100"/>
            <a:chOff x="3310850" y="1118354"/>
            <a:chExt cx="5382346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310850" y="111835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6711996" y="12317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Makine Öğrenmesi Algoritmasını uygulanma</a:t>
              </a:r>
              <a:endParaRPr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3991657" y="1109875"/>
            <a:ext cx="2637793" cy="3375442"/>
            <a:chOff x="3991657" y="1109875"/>
            <a:chExt cx="2637793" cy="3375442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3991657" y="41535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r>
                <a:rPr lang="tr-TR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eğitimi</a:t>
              </a:r>
              <a:endParaRPr lang="tr-TR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318292" y="1210378"/>
            <a:ext cx="2577300" cy="2019004"/>
            <a:chOff x="3297248" y="1166694"/>
            <a:chExt cx="2577300" cy="2019004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893348" y="116669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tr-TR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ile Ön işleme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320133" y="2726478"/>
            <a:ext cx="2652724" cy="1859819"/>
            <a:chOff x="3320133" y="2726478"/>
            <a:chExt cx="2652724" cy="1859819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969548" y="2726478"/>
              <a:ext cx="2003309" cy="440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setinin eğitim ve test için ayrılması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320133" y="3990197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616950"/>
            <a:ext cx="2653450" cy="596100"/>
            <a:chOff x="6033350" y="2616950"/>
            <a:chExt cx="2653450" cy="59610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05600" y="275789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Tahmin sonuçları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669122" cy="596100"/>
            <a:chOff x="6033350" y="4056000"/>
            <a:chExt cx="2669122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21272" y="4176622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Sonuçların Değerlendirilmesi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cxnSpLocks/>
            <a:stCxn id="237" idx="4"/>
            <a:endCxn id="308" idx="0"/>
          </p:cNvCxnSpPr>
          <p:nvPr/>
        </p:nvCxnSpPr>
        <p:spPr>
          <a:xfrm>
            <a:off x="3602527" y="1693057"/>
            <a:ext cx="13815" cy="940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cxnSpLocks/>
            <a:stCxn id="308" idx="4"/>
            <a:endCxn id="313" idx="0"/>
          </p:cNvCxnSpPr>
          <p:nvPr/>
        </p:nvCxnSpPr>
        <p:spPr>
          <a:xfrm>
            <a:off x="3616342" y="3229382"/>
            <a:ext cx="1841" cy="760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19"/>
          <p:cNvGrpSpPr/>
          <p:nvPr/>
        </p:nvGrpSpPr>
        <p:grpSpPr>
          <a:xfrm>
            <a:off x="518149" y="1211750"/>
            <a:ext cx="3207928" cy="3226954"/>
            <a:chOff x="563383" y="1211750"/>
            <a:chExt cx="2580663" cy="3129294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563383" y="247813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Gözetimli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563383" y="2922447"/>
              <a:ext cx="2580663" cy="1418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Nöral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Ağlar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(Neural Networks)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Naïve Bayes (Naïve Bayes)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Doğrusal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regresyon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(Linear Regression)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Lojistik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Regresyon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(Logistic Regression)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Rassal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A</a:t>
              </a:r>
              <a:r>
                <a:rPr lang="tr-TR" sz="1200" dirty="0">
                  <a:latin typeface="Roboto"/>
                  <a:ea typeface="Roboto"/>
                  <a:cs typeface="Roboto"/>
                  <a:sym typeface="Roboto"/>
                </a:rPr>
                <a:t>ğaçlar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(Random Forest)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en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261711" y="1211750"/>
              <a:ext cx="641368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6272627" y="1211751"/>
            <a:ext cx="2353224" cy="2985495"/>
            <a:chOff x="6282204" y="1211751"/>
            <a:chExt cx="2044658" cy="2128402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6282204" y="211834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Gözetimsiz</a:t>
              </a: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1" name="Google Shape;491;p19"/>
            <p:cNvSpPr txBox="1"/>
            <p:nvPr/>
          </p:nvSpPr>
          <p:spPr>
            <a:xfrm>
              <a:off x="6345662" y="2388464"/>
              <a:ext cx="1981200" cy="951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6" y="1211751"/>
              <a:ext cx="599637" cy="5327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cxnSpLocks/>
            <a:stCxn id="488" idx="6"/>
            <a:endCxn id="513" idx="2"/>
          </p:cNvCxnSpPr>
          <p:nvPr/>
        </p:nvCxnSpPr>
        <p:spPr>
          <a:xfrm flipV="1">
            <a:off x="2183476" y="1604150"/>
            <a:ext cx="1921799" cy="122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cxnSpLocks/>
            <a:stCxn id="492" idx="2"/>
            <a:endCxn id="514" idx="6"/>
          </p:cNvCxnSpPr>
          <p:nvPr/>
        </p:nvCxnSpPr>
        <p:spPr>
          <a:xfrm flipH="1">
            <a:off x="4567200" y="1585392"/>
            <a:ext cx="2500457" cy="187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cxnSpLocks/>
            <a:stCxn id="488" idx="4"/>
            <a:endCxn id="451" idx="0"/>
          </p:cNvCxnSpPr>
          <p:nvPr/>
        </p:nvCxnSpPr>
        <p:spPr>
          <a:xfrm flipH="1">
            <a:off x="1778600" y="2021042"/>
            <a:ext cx="6246" cy="4047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cxnSpLocks/>
            <a:stCxn id="492" idx="4"/>
            <a:endCxn id="490" idx="0"/>
          </p:cNvCxnSpPr>
          <p:nvPr/>
        </p:nvCxnSpPr>
        <p:spPr>
          <a:xfrm>
            <a:off x="7412722" y="1959033"/>
            <a:ext cx="0" cy="5243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" name="Google Shape;235;p16">
            <a:extLst>
              <a:ext uri="{FF2B5EF4-FFF2-40B4-BE49-F238E27FC236}">
                <a16:creationId xmlns:a16="http://schemas.microsoft.com/office/drawing/2014/main" id="{5D7DD54E-810B-4C7E-97DA-324CFAD5D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411474"/>
            <a:ext cx="8484433" cy="400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Gözetimli</a:t>
            </a:r>
            <a:r>
              <a:rPr lang="en-US" sz="2400" dirty="0"/>
              <a:t> (Supervised)</a:t>
            </a:r>
            <a:r>
              <a:rPr lang="tr-TR" sz="2400" dirty="0"/>
              <a:t> ve </a:t>
            </a:r>
            <a:r>
              <a:rPr lang="en-US" sz="2400" dirty="0" err="1"/>
              <a:t>Gözetim</a:t>
            </a:r>
            <a:r>
              <a:rPr lang="tr-TR" sz="2400" dirty="0"/>
              <a:t>siz </a:t>
            </a:r>
            <a:r>
              <a:rPr lang="en-US" sz="2400" dirty="0"/>
              <a:t>(Unsupervised) </a:t>
            </a:r>
            <a:r>
              <a:rPr lang="en-US" sz="2400" dirty="0" err="1"/>
              <a:t>Algoritmalar</a:t>
            </a:r>
            <a:endParaRPr sz="2400" dirty="0"/>
          </a:p>
        </p:txBody>
      </p:sp>
      <p:sp>
        <p:nvSpPr>
          <p:cNvPr id="96" name="Google Shape;487;p19">
            <a:extLst>
              <a:ext uri="{FF2B5EF4-FFF2-40B4-BE49-F238E27FC236}">
                <a16:creationId xmlns:a16="http://schemas.microsoft.com/office/drawing/2014/main" id="{4798157B-8DEE-4DB0-87B2-75D15A7756DF}"/>
              </a:ext>
            </a:extLst>
          </p:cNvPr>
          <p:cNvSpPr txBox="1"/>
          <p:nvPr/>
        </p:nvSpPr>
        <p:spPr>
          <a:xfrm>
            <a:off x="5643819" y="2798267"/>
            <a:ext cx="3207928" cy="146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KNN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Isolation Forest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Local Outlier Factor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Principle Component Analysis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4"/>
          <p:cNvSpPr/>
          <p:nvPr/>
        </p:nvSpPr>
        <p:spPr>
          <a:xfrm>
            <a:off x="4019550" y="308610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4"/>
          <p:cNvSpPr/>
          <p:nvPr/>
        </p:nvSpPr>
        <p:spPr>
          <a:xfrm>
            <a:off x="4019550" y="175260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4"/>
          <p:cNvGrpSpPr/>
          <p:nvPr/>
        </p:nvGrpSpPr>
        <p:grpSpPr>
          <a:xfrm>
            <a:off x="457174" y="2260745"/>
            <a:ext cx="2909328" cy="2471118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tx1"/>
                </a:solidFill>
              </a:rPr>
              <a:t>Projemiz</a:t>
            </a:r>
            <a:r>
              <a:rPr lang="tr-TR" dirty="0">
                <a:solidFill>
                  <a:srgbClr val="FFFF00"/>
                </a:solidFill>
              </a:rPr>
              <a:t> 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853" name="Google Shape;853;p24"/>
          <p:cNvSpPr/>
          <p:nvPr/>
        </p:nvSpPr>
        <p:spPr>
          <a:xfrm>
            <a:off x="5648325" y="1752600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4"/>
          <p:cNvSpPr/>
          <p:nvPr/>
        </p:nvSpPr>
        <p:spPr>
          <a:xfrm>
            <a:off x="4848300" y="3096263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4"/>
          <p:cNvSpPr/>
          <p:nvPr/>
        </p:nvSpPr>
        <p:spPr>
          <a:xfrm>
            <a:off x="6448425" y="3086100"/>
            <a:ext cx="800100" cy="80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6" name="Google Shape;856;p24"/>
          <p:cNvCxnSpPr>
            <a:stCxn id="854" idx="0"/>
            <a:endCxn id="853" idx="3"/>
          </p:cNvCxnSpPr>
          <p:nvPr/>
        </p:nvCxnSpPr>
        <p:spPr>
          <a:xfrm rot="-5400000">
            <a:off x="5176650" y="2507363"/>
            <a:ext cx="660600" cy="517200"/>
          </a:xfrm>
          <a:prstGeom prst="bentConnector3">
            <a:avLst>
              <a:gd name="adj1" fmla="val 411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24"/>
          <p:cNvCxnSpPr>
            <a:stCxn id="855" idx="0"/>
            <a:endCxn id="853" idx="5"/>
          </p:cNvCxnSpPr>
          <p:nvPr/>
        </p:nvCxnSpPr>
        <p:spPr>
          <a:xfrm rot="5400000" flipH="1">
            <a:off x="6264525" y="2502150"/>
            <a:ext cx="650700" cy="517200"/>
          </a:xfrm>
          <a:prstGeom prst="bentConnector3">
            <a:avLst>
              <a:gd name="adj1" fmla="val 4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8" name="Google Shape;858;p24"/>
          <p:cNvCxnSpPr>
            <a:stCxn id="859" idx="0"/>
            <a:endCxn id="854" idx="4"/>
          </p:cNvCxnSpPr>
          <p:nvPr/>
        </p:nvCxnSpPr>
        <p:spPr>
          <a:xfrm flipH="1" flipV="1">
            <a:off x="5248350" y="3896363"/>
            <a:ext cx="10314" cy="3992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24"/>
          <p:cNvCxnSpPr>
            <a:stCxn id="861" idx="0"/>
            <a:endCxn id="855" idx="4"/>
          </p:cNvCxnSpPr>
          <p:nvPr/>
        </p:nvCxnSpPr>
        <p:spPr>
          <a:xfrm flipV="1">
            <a:off x="6848475" y="3886200"/>
            <a:ext cx="0" cy="4338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62" name="Google Shape;862;p24"/>
          <p:cNvGrpSpPr/>
          <p:nvPr/>
        </p:nvGrpSpPr>
        <p:grpSpPr>
          <a:xfrm>
            <a:off x="4582314" y="782875"/>
            <a:ext cx="2942511" cy="3849496"/>
            <a:chOff x="4582314" y="782875"/>
            <a:chExt cx="2942511" cy="3849496"/>
          </a:xfrm>
        </p:grpSpPr>
        <p:grpSp>
          <p:nvGrpSpPr>
            <p:cNvPr id="863" name="Google Shape;863;p24"/>
            <p:cNvGrpSpPr/>
            <p:nvPr/>
          </p:nvGrpSpPr>
          <p:grpSpPr>
            <a:xfrm>
              <a:off x="4582314" y="4295601"/>
              <a:ext cx="2942511" cy="336770"/>
              <a:chOff x="4582314" y="4295601"/>
              <a:chExt cx="2942511" cy="336770"/>
            </a:xfrm>
          </p:grpSpPr>
          <p:sp>
            <p:nvSpPr>
              <p:cNvPr id="859" name="Google Shape;859;p24"/>
              <p:cNvSpPr txBox="1"/>
              <p:nvPr/>
            </p:nvSpPr>
            <p:spPr>
              <a:xfrm>
                <a:off x="4582314" y="4295601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 kalitesini etkileyen 1. Parametre</a:t>
                </a:r>
              </a:p>
            </p:txBody>
          </p:sp>
          <p:sp>
            <p:nvSpPr>
              <p:cNvPr id="861" name="Google Shape;861;p24"/>
              <p:cNvSpPr txBox="1"/>
              <p:nvPr/>
            </p:nvSpPr>
            <p:spPr>
              <a:xfrm>
                <a:off x="6172125" y="4320071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 kalitesini etkileyen 2. Parametre</a:t>
                </a:r>
              </a:p>
            </p:txBody>
          </p:sp>
        </p:grpSp>
        <p:sp>
          <p:nvSpPr>
            <p:cNvPr id="864" name="Google Shape;864;p24"/>
            <p:cNvSpPr txBox="1"/>
            <p:nvPr/>
          </p:nvSpPr>
          <p:spPr>
            <a:xfrm>
              <a:off x="5372025" y="782875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Anormal değer tespiti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65" name="Google Shape;865;p24"/>
          <p:cNvCxnSpPr>
            <a:cxnSpLocks/>
            <a:stCxn id="853" idx="0"/>
          </p:cNvCxnSpPr>
          <p:nvPr/>
        </p:nvCxnSpPr>
        <p:spPr>
          <a:xfrm flipV="1">
            <a:off x="6048375" y="1345145"/>
            <a:ext cx="0" cy="4074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66" name="Google Shape;866;p24"/>
          <p:cNvGrpSpPr/>
          <p:nvPr/>
        </p:nvGrpSpPr>
        <p:grpSpPr>
          <a:xfrm>
            <a:off x="277669" y="764280"/>
            <a:ext cx="3162297" cy="1240100"/>
            <a:chOff x="737850" y="1035250"/>
            <a:chExt cx="2909562" cy="1021200"/>
          </a:xfrm>
        </p:grpSpPr>
        <p:sp>
          <p:nvSpPr>
            <p:cNvPr id="867" name="Google Shape;867;p24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70" name="Google Shape;870;p24"/>
          <p:cNvSpPr txBox="1"/>
          <p:nvPr/>
        </p:nvSpPr>
        <p:spPr>
          <a:xfrm>
            <a:off x="596576" y="1153419"/>
            <a:ext cx="2273660" cy="55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 Kalite Kontrol Prosesleri için Makine Öğrenmesi Algoritmalarına Dayalı Anomali Tespiti Uygulaması Geliştirimi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4"/>
          <p:cNvGrpSpPr/>
          <p:nvPr/>
        </p:nvGrpSpPr>
        <p:grpSpPr>
          <a:xfrm>
            <a:off x="4019550" y="1996500"/>
            <a:ext cx="4667250" cy="312300"/>
            <a:chOff x="4019550" y="1996500"/>
            <a:chExt cx="4667250" cy="312300"/>
          </a:xfrm>
        </p:grpSpPr>
        <p:sp>
          <p:nvSpPr>
            <p:cNvPr id="874" name="Google Shape;874;p24"/>
            <p:cNvSpPr txBox="1"/>
            <p:nvPr/>
          </p:nvSpPr>
          <p:spPr>
            <a:xfrm>
              <a:off x="7334100" y="19965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Tahmin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5" name="Google Shape;875;p24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6" name="Google Shape;876;p24"/>
          <p:cNvGrpSpPr/>
          <p:nvPr/>
        </p:nvGrpSpPr>
        <p:grpSpPr>
          <a:xfrm>
            <a:off x="4019550" y="3330000"/>
            <a:ext cx="4667250" cy="312300"/>
            <a:chOff x="4019550" y="3330000"/>
            <a:chExt cx="4667250" cy="312300"/>
          </a:xfrm>
        </p:grpSpPr>
        <p:sp>
          <p:nvSpPr>
            <p:cNvPr id="877" name="Google Shape;877;p24"/>
            <p:cNvSpPr txBox="1"/>
            <p:nvPr/>
          </p:nvSpPr>
          <p:spPr>
            <a:xfrm>
              <a:off x="7334100" y="33300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 Eğitimi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24"/>
            <p:cNvSpPr txBox="1"/>
            <p:nvPr/>
          </p:nvSpPr>
          <p:spPr>
            <a:xfrm>
              <a:off x="4019550" y="33300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65557" y="1848294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Stack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Numpy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, Scikit-learn, Pandas, matplotlib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Python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OPC’den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veri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çekme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C#, </a:t>
              </a:r>
              <a:r>
                <a:rPr lang="tr-TR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PostgreSQL</a:t>
              </a: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Roboto"/>
                  <a:ea typeface="Roboto"/>
                  <a:cs typeface="Roboto"/>
                  <a:sym typeface="Roboto"/>
                </a:rPr>
                <a:t>Makine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tr-TR" dirty="0">
                  <a:latin typeface="Roboto"/>
                  <a:ea typeface="Roboto"/>
                  <a:cs typeface="Roboto"/>
                  <a:sym typeface="Roboto"/>
                </a:rPr>
                <a:t>öğrenmesi için uygulanma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Rapid Miner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/ Exe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25;p20">
            <a:extLst>
              <a:ext uri="{FF2B5EF4-FFF2-40B4-BE49-F238E27FC236}">
                <a16:creationId xmlns:a16="http://schemas.microsoft.com/office/drawing/2014/main" id="{5B5A2590-1BB6-4001-AB03-2C7B9A0104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</a:rPr>
              <a:t>Kullan</a:t>
            </a:r>
            <a:r>
              <a:rPr lang="tr-TR" dirty="0">
                <a:solidFill>
                  <a:schemeClr val="accent6"/>
                </a:solidFill>
              </a:rPr>
              <a:t>dığımız Araçlar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373229-21CA-46D6-969F-BA0C0A9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İncelenen makaleler – Araştırma süreci</a:t>
            </a:r>
          </a:p>
        </p:txBody>
      </p:sp>
      <p:grpSp>
        <p:nvGrpSpPr>
          <p:cNvPr id="3" name="Google Shape;2152;p41">
            <a:extLst>
              <a:ext uri="{FF2B5EF4-FFF2-40B4-BE49-F238E27FC236}">
                <a16:creationId xmlns:a16="http://schemas.microsoft.com/office/drawing/2014/main" id="{D85C33CF-B168-4CAC-AD1B-2ACBC0FA5550}"/>
              </a:ext>
            </a:extLst>
          </p:cNvPr>
          <p:cNvGrpSpPr/>
          <p:nvPr/>
        </p:nvGrpSpPr>
        <p:grpSpPr>
          <a:xfrm rot="10800000" flipH="1">
            <a:off x="3694189" y="1205810"/>
            <a:ext cx="2838485" cy="1454016"/>
            <a:chOff x="2190801" y="2219569"/>
            <a:chExt cx="4762569" cy="2450834"/>
          </a:xfrm>
        </p:grpSpPr>
        <p:sp>
          <p:nvSpPr>
            <p:cNvPr id="4" name="Google Shape;2153;p41">
              <a:extLst>
                <a:ext uri="{FF2B5EF4-FFF2-40B4-BE49-F238E27FC236}">
                  <a16:creationId xmlns:a16="http://schemas.microsoft.com/office/drawing/2014/main" id="{8141DEE3-A5CA-483C-BA3E-8022A4E17B23}"/>
                </a:ext>
              </a:extLst>
            </p:cNvPr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avLst/>
              <a:gdLst/>
              <a:ahLst/>
              <a:cxnLst/>
              <a:rect l="l" t="t" r="r" b="b"/>
              <a:pathLst>
                <a:path w="9402" h="6110" extrusionOk="0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54;p41">
              <a:extLst>
                <a:ext uri="{FF2B5EF4-FFF2-40B4-BE49-F238E27FC236}">
                  <a16:creationId xmlns:a16="http://schemas.microsoft.com/office/drawing/2014/main" id="{BADB5A5B-FC96-4653-923D-C544D921EAEF}"/>
                </a:ext>
              </a:extLst>
            </p:cNvPr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avLst/>
              <a:gdLst/>
              <a:ahLst/>
              <a:cxnLst/>
              <a:rect l="l" t="t" r="r" b="b"/>
              <a:pathLst>
                <a:path w="10132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55;p41">
              <a:extLst>
                <a:ext uri="{FF2B5EF4-FFF2-40B4-BE49-F238E27FC236}">
                  <a16:creationId xmlns:a16="http://schemas.microsoft.com/office/drawing/2014/main" id="{2A61040D-A798-43DF-917E-5370986EF33E}"/>
                </a:ext>
              </a:extLst>
            </p:cNvPr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avLst/>
              <a:gdLst/>
              <a:ahLst/>
              <a:cxnLst/>
              <a:rect l="l" t="t" r="r" b="b"/>
              <a:pathLst>
                <a:path w="14384" h="4317" extrusionOk="0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56;p41">
              <a:extLst>
                <a:ext uri="{FF2B5EF4-FFF2-40B4-BE49-F238E27FC236}">
                  <a16:creationId xmlns:a16="http://schemas.microsoft.com/office/drawing/2014/main" id="{1CDD796F-6942-4BA9-8A75-0AC90EF508A4}"/>
                </a:ext>
              </a:extLst>
            </p:cNvPr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avLst/>
              <a:gdLst/>
              <a:ahLst/>
              <a:cxnLst/>
              <a:rect l="l" t="t" r="r" b="b"/>
              <a:pathLst>
                <a:path w="17893" h="4099" extrusionOk="0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57;p41">
              <a:extLst>
                <a:ext uri="{FF2B5EF4-FFF2-40B4-BE49-F238E27FC236}">
                  <a16:creationId xmlns:a16="http://schemas.microsoft.com/office/drawing/2014/main" id="{A4BA5597-3EAC-48F3-826C-3E5390ACF5B1}"/>
                </a:ext>
              </a:extLst>
            </p:cNvPr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avLst/>
              <a:gdLst/>
              <a:ahLst/>
              <a:cxnLst/>
              <a:rect l="l" t="t" r="r" b="b"/>
              <a:pathLst>
                <a:path w="13410" h="3856" extrusionOk="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58;p41">
              <a:extLst>
                <a:ext uri="{FF2B5EF4-FFF2-40B4-BE49-F238E27FC236}">
                  <a16:creationId xmlns:a16="http://schemas.microsoft.com/office/drawing/2014/main" id="{E6A9E541-BF35-4EF0-91A4-79933C042817}"/>
                </a:ext>
              </a:extLst>
            </p:cNvPr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avLst/>
              <a:gdLst/>
              <a:ahLst/>
              <a:cxnLst/>
              <a:rect l="l" t="t" r="r" b="b"/>
              <a:pathLst>
                <a:path w="7314" h="1205" extrusionOk="0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59;p41">
              <a:extLst>
                <a:ext uri="{FF2B5EF4-FFF2-40B4-BE49-F238E27FC236}">
                  <a16:creationId xmlns:a16="http://schemas.microsoft.com/office/drawing/2014/main" id="{648A541B-C741-4C2F-A777-12CBD63BAB4C}"/>
                </a:ext>
              </a:extLst>
            </p:cNvPr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avLst/>
              <a:gdLst/>
              <a:ahLst/>
              <a:cxnLst/>
              <a:rect l="l" t="t" r="r" b="b"/>
              <a:pathLst>
                <a:path w="13167" h="1205" extrusionOk="0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60;p41">
              <a:extLst>
                <a:ext uri="{FF2B5EF4-FFF2-40B4-BE49-F238E27FC236}">
                  <a16:creationId xmlns:a16="http://schemas.microsoft.com/office/drawing/2014/main" id="{CA8BB622-296E-4DD6-A71B-0B6C8D659C8A}"/>
                </a:ext>
              </a:extLst>
            </p:cNvPr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avLst/>
              <a:gdLst/>
              <a:ahLst/>
              <a:cxnLst/>
              <a:rect l="l" t="t" r="r" b="b"/>
              <a:pathLst>
                <a:path w="11041" h="4304" extrusionOk="0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61;p41">
              <a:extLst>
                <a:ext uri="{FF2B5EF4-FFF2-40B4-BE49-F238E27FC236}">
                  <a16:creationId xmlns:a16="http://schemas.microsoft.com/office/drawing/2014/main" id="{B46C936E-66A4-45B2-87CF-E62BB3246DBD}"/>
                </a:ext>
              </a:extLst>
            </p:cNvPr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avLst/>
              <a:gdLst/>
              <a:ahLst/>
              <a:cxnLst/>
              <a:rect l="l" t="t" r="r" b="b"/>
              <a:pathLst>
                <a:path w="3267" h="1217" extrusionOk="0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62;p41">
              <a:extLst>
                <a:ext uri="{FF2B5EF4-FFF2-40B4-BE49-F238E27FC236}">
                  <a16:creationId xmlns:a16="http://schemas.microsoft.com/office/drawing/2014/main" id="{7A1E0FFE-E066-45A5-A15B-16C3DB9A8133}"/>
                </a:ext>
              </a:extLst>
            </p:cNvPr>
            <p:cNvSpPr/>
            <p:nvPr/>
          </p:nvSpPr>
          <p:spPr>
            <a:xfrm rot="5400000">
              <a:off x="6508919" y="3603406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5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63;p41">
              <a:extLst>
                <a:ext uri="{FF2B5EF4-FFF2-40B4-BE49-F238E27FC236}">
                  <a16:creationId xmlns:a16="http://schemas.microsoft.com/office/drawing/2014/main" id="{19A1C36C-9980-4AE0-A50E-13E634771B90}"/>
                </a:ext>
              </a:extLst>
            </p:cNvPr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64;p41">
              <a:extLst>
                <a:ext uri="{FF2B5EF4-FFF2-40B4-BE49-F238E27FC236}">
                  <a16:creationId xmlns:a16="http://schemas.microsoft.com/office/drawing/2014/main" id="{55BD1356-5D5A-44E5-B271-EBC50DCB55B9}"/>
                </a:ext>
              </a:extLst>
            </p:cNvPr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65;p41">
              <a:extLst>
                <a:ext uri="{FF2B5EF4-FFF2-40B4-BE49-F238E27FC236}">
                  <a16:creationId xmlns:a16="http://schemas.microsoft.com/office/drawing/2014/main" id="{4ED57EA0-8F52-4743-BCC8-6A6ED71085C7}"/>
                </a:ext>
              </a:extLst>
            </p:cNvPr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66;p41">
              <a:extLst>
                <a:ext uri="{FF2B5EF4-FFF2-40B4-BE49-F238E27FC236}">
                  <a16:creationId xmlns:a16="http://schemas.microsoft.com/office/drawing/2014/main" id="{80D3E07C-E755-44F1-A9E9-6368847E2360}"/>
                </a:ext>
              </a:extLst>
            </p:cNvPr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67;p41">
              <a:extLst>
                <a:ext uri="{FF2B5EF4-FFF2-40B4-BE49-F238E27FC236}">
                  <a16:creationId xmlns:a16="http://schemas.microsoft.com/office/drawing/2014/main" id="{CEA5D05D-88FA-43D8-988E-78088CE33413}"/>
                </a:ext>
              </a:extLst>
            </p:cNvPr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68;p41">
              <a:extLst>
                <a:ext uri="{FF2B5EF4-FFF2-40B4-BE49-F238E27FC236}">
                  <a16:creationId xmlns:a16="http://schemas.microsoft.com/office/drawing/2014/main" id="{EB822903-7680-4261-A36C-DB4485469223}"/>
                </a:ext>
              </a:extLst>
            </p:cNvPr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69;p41">
              <a:extLst>
                <a:ext uri="{FF2B5EF4-FFF2-40B4-BE49-F238E27FC236}">
                  <a16:creationId xmlns:a16="http://schemas.microsoft.com/office/drawing/2014/main" id="{2739FBB1-1CBE-4FCE-BD47-1920AFE59C91}"/>
                </a:ext>
              </a:extLst>
            </p:cNvPr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70;p41">
              <a:extLst>
                <a:ext uri="{FF2B5EF4-FFF2-40B4-BE49-F238E27FC236}">
                  <a16:creationId xmlns:a16="http://schemas.microsoft.com/office/drawing/2014/main" id="{9AF0BF12-31B6-4306-BA4D-53934FC4C947}"/>
                </a:ext>
              </a:extLst>
            </p:cNvPr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71;p41">
              <a:extLst>
                <a:ext uri="{FF2B5EF4-FFF2-40B4-BE49-F238E27FC236}">
                  <a16:creationId xmlns:a16="http://schemas.microsoft.com/office/drawing/2014/main" id="{4B0E35FD-9FAE-4D6E-8F82-D2F71A9D2356}"/>
                </a:ext>
              </a:extLst>
            </p:cNvPr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72;p41">
              <a:extLst>
                <a:ext uri="{FF2B5EF4-FFF2-40B4-BE49-F238E27FC236}">
                  <a16:creationId xmlns:a16="http://schemas.microsoft.com/office/drawing/2014/main" id="{91040B67-4B7D-49D5-AFBB-35C2FE2ADF3A}"/>
                </a:ext>
              </a:extLst>
            </p:cNvPr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avLst/>
              <a:gdLst/>
              <a:ahLst/>
              <a:cxnLst/>
              <a:rect l="l" t="t" r="r" b="b"/>
              <a:pathLst>
                <a:path w="2921" h="2908" extrusionOk="0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73;p41">
              <a:extLst>
                <a:ext uri="{FF2B5EF4-FFF2-40B4-BE49-F238E27FC236}">
                  <a16:creationId xmlns:a16="http://schemas.microsoft.com/office/drawing/2014/main" id="{96A62F50-1BE3-4B78-85B9-17AEB4BC583C}"/>
                </a:ext>
              </a:extLst>
            </p:cNvPr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74;p41">
              <a:extLst>
                <a:ext uri="{FF2B5EF4-FFF2-40B4-BE49-F238E27FC236}">
                  <a16:creationId xmlns:a16="http://schemas.microsoft.com/office/drawing/2014/main" id="{BAF9429B-693B-4D61-B370-608D9E79F23D}"/>
                </a:ext>
              </a:extLst>
            </p:cNvPr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75;p41">
              <a:extLst>
                <a:ext uri="{FF2B5EF4-FFF2-40B4-BE49-F238E27FC236}">
                  <a16:creationId xmlns:a16="http://schemas.microsoft.com/office/drawing/2014/main" id="{206E4D0E-EC6C-451D-85EA-5658A14CE72A}"/>
                </a:ext>
              </a:extLst>
            </p:cNvPr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76;p41">
              <a:extLst>
                <a:ext uri="{FF2B5EF4-FFF2-40B4-BE49-F238E27FC236}">
                  <a16:creationId xmlns:a16="http://schemas.microsoft.com/office/drawing/2014/main" id="{1E109048-08E7-45B3-A512-E6817AD96F1D}"/>
                </a:ext>
              </a:extLst>
            </p:cNvPr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77;p41">
              <a:extLst>
                <a:ext uri="{FF2B5EF4-FFF2-40B4-BE49-F238E27FC236}">
                  <a16:creationId xmlns:a16="http://schemas.microsoft.com/office/drawing/2014/main" id="{7B661579-5B04-475C-8C60-CF6CEDD0A8E8}"/>
                </a:ext>
              </a:extLst>
            </p:cNvPr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avLst/>
              <a:gdLst/>
              <a:ahLst/>
              <a:cxnLst/>
              <a:rect l="l" t="t" r="r" b="b"/>
              <a:pathLst>
                <a:path w="2908" h="2921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78;p41">
              <a:extLst>
                <a:ext uri="{FF2B5EF4-FFF2-40B4-BE49-F238E27FC236}">
                  <a16:creationId xmlns:a16="http://schemas.microsoft.com/office/drawing/2014/main" id="{D131F2C7-BCB1-46F0-B2E1-AE10BDA9759A}"/>
                </a:ext>
              </a:extLst>
            </p:cNvPr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79;p41">
              <a:extLst>
                <a:ext uri="{FF2B5EF4-FFF2-40B4-BE49-F238E27FC236}">
                  <a16:creationId xmlns:a16="http://schemas.microsoft.com/office/drawing/2014/main" id="{9CDE6E08-F440-4D75-8AB8-EA74A1B423E1}"/>
                </a:ext>
              </a:extLst>
            </p:cNvPr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80;p41">
              <a:extLst>
                <a:ext uri="{FF2B5EF4-FFF2-40B4-BE49-F238E27FC236}">
                  <a16:creationId xmlns:a16="http://schemas.microsoft.com/office/drawing/2014/main" id="{821F94E6-ED32-4E78-A671-20058A7D650F}"/>
                </a:ext>
              </a:extLst>
            </p:cNvPr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81;p41">
              <a:extLst>
                <a:ext uri="{FF2B5EF4-FFF2-40B4-BE49-F238E27FC236}">
                  <a16:creationId xmlns:a16="http://schemas.microsoft.com/office/drawing/2014/main" id="{1A8E1A2F-46DF-4937-9B5D-E3BF4507A067}"/>
                </a:ext>
              </a:extLst>
            </p:cNvPr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82;p41">
              <a:extLst>
                <a:ext uri="{FF2B5EF4-FFF2-40B4-BE49-F238E27FC236}">
                  <a16:creationId xmlns:a16="http://schemas.microsoft.com/office/drawing/2014/main" id="{BE54353E-3296-4075-A871-558ED748644E}"/>
                </a:ext>
              </a:extLst>
            </p:cNvPr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avLst/>
              <a:gdLst/>
              <a:ahLst/>
              <a:cxnLst/>
              <a:rect l="l" t="t" r="r" b="b"/>
              <a:pathLst>
                <a:path w="2908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83;p41">
              <a:extLst>
                <a:ext uri="{FF2B5EF4-FFF2-40B4-BE49-F238E27FC236}">
                  <a16:creationId xmlns:a16="http://schemas.microsoft.com/office/drawing/2014/main" id="{624931E4-779F-463F-B43B-E87710C2FAF1}"/>
                </a:ext>
              </a:extLst>
            </p:cNvPr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84;p41">
              <a:extLst>
                <a:ext uri="{FF2B5EF4-FFF2-40B4-BE49-F238E27FC236}">
                  <a16:creationId xmlns:a16="http://schemas.microsoft.com/office/drawing/2014/main" id="{B9BA837C-02B4-4D77-A6B0-01448496E733}"/>
                </a:ext>
              </a:extLst>
            </p:cNvPr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85;p41">
              <a:extLst>
                <a:ext uri="{FF2B5EF4-FFF2-40B4-BE49-F238E27FC236}">
                  <a16:creationId xmlns:a16="http://schemas.microsoft.com/office/drawing/2014/main" id="{4C996FCC-E823-4999-ABA6-E5FD1D93AD9B}"/>
                </a:ext>
              </a:extLst>
            </p:cNvPr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2186;p41">
            <a:extLst>
              <a:ext uri="{FF2B5EF4-FFF2-40B4-BE49-F238E27FC236}">
                <a16:creationId xmlns:a16="http://schemas.microsoft.com/office/drawing/2014/main" id="{B0834BF6-36F4-4367-AEEE-7A474D2FF3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3435" y="2346734"/>
            <a:ext cx="627240" cy="3085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CC583CB-66D3-4E71-8CD1-C4E8FE324E2E}"/>
              </a:ext>
            </a:extLst>
          </p:cNvPr>
          <p:cNvSpPr txBox="1"/>
          <p:nvPr/>
        </p:nvSpPr>
        <p:spPr>
          <a:xfrm>
            <a:off x="3231662" y="2965361"/>
            <a:ext cx="5979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Anomaly Detection for Raw Water Quality – A Comparative Analysis of the Local Outlier Factor Algorithm and the Random Forest Algorithms</a:t>
            </a:r>
          </a:p>
          <a:p>
            <a:pPr algn="l"/>
            <a:endParaRPr lang="en-US" i="1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pPr algn="l"/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Henry </a:t>
            </a:r>
            <a:r>
              <a:rPr lang="en-US" b="0" i="1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Kiragu</a:t>
            </a:r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- Multimedia University College of Kenya</a:t>
            </a:r>
          </a:p>
          <a:p>
            <a:pPr algn="l"/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Nahshon </a:t>
            </a:r>
            <a:r>
              <a:rPr lang="en-US" b="0" i="1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Mokua</a:t>
            </a:r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- </a:t>
            </a:r>
            <a:r>
              <a:rPr lang="en-US" b="0" i="1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Dedan</a:t>
            </a:r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Kimathi University of Technology</a:t>
            </a:r>
          </a:p>
        </p:txBody>
      </p:sp>
      <p:cxnSp>
        <p:nvCxnSpPr>
          <p:cNvPr id="45" name="Google Shape;2186;p41">
            <a:extLst>
              <a:ext uri="{FF2B5EF4-FFF2-40B4-BE49-F238E27FC236}">
                <a16:creationId xmlns:a16="http://schemas.microsoft.com/office/drawing/2014/main" id="{6EDFB8AD-ED6F-4CAA-B318-A780D7B737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12858" y="1640214"/>
            <a:ext cx="942355" cy="31164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FA20A8-14F2-4B38-992C-6AD5EA10DFDE}"/>
              </a:ext>
            </a:extLst>
          </p:cNvPr>
          <p:cNvSpPr txBox="1"/>
          <p:nvPr/>
        </p:nvSpPr>
        <p:spPr>
          <a:xfrm>
            <a:off x="107157" y="1117733"/>
            <a:ext cx="3224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Anomaly Detection for Water Quality Data</a:t>
            </a:r>
          </a:p>
          <a:p>
            <a:endParaRPr lang="en-US" i="1" dirty="0"/>
          </a:p>
          <a:p>
            <a:r>
              <a:rPr lang="en-US" i="1" dirty="0"/>
              <a:t>Yan </a:t>
            </a:r>
            <a:r>
              <a:rPr lang="en-US" i="1" dirty="0" err="1"/>
              <a:t>YAN</a:t>
            </a:r>
            <a:r>
              <a:rPr lang="en-US" i="1" dirty="0"/>
              <a:t> - McMaster University (2019)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340523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Kulland</a:t>
            </a:r>
            <a:r>
              <a:rPr lang="tr-TR" dirty="0">
                <a:solidFill>
                  <a:schemeClr val="accent6"/>
                </a:solidFill>
              </a:rPr>
              <a:t>ığımız Algoritmalar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89" name="Google Shape;689;p22"/>
          <p:cNvSpPr txBox="1"/>
          <p:nvPr/>
        </p:nvSpPr>
        <p:spPr>
          <a:xfrm>
            <a:off x="435982" y="1580768"/>
            <a:ext cx="2871734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UNSUPERVISED</a:t>
            </a:r>
            <a:endParaRPr sz="44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59267" y="1390136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Yusuf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6" name="Google Shape;696;p22"/>
          <p:cNvGrpSpPr/>
          <p:nvPr/>
        </p:nvGrpSpPr>
        <p:grpSpPr>
          <a:xfrm>
            <a:off x="524675" y="2145014"/>
            <a:ext cx="2518200" cy="331800"/>
            <a:chOff x="457200" y="959300"/>
            <a:chExt cx="2518200" cy="3318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Isolation Forest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942897" y="2204279"/>
            <a:ext cx="7831822" cy="946546"/>
            <a:chOff x="967496" y="2180399"/>
            <a:chExt cx="7831822" cy="946546"/>
          </a:xfrm>
        </p:grpSpPr>
        <p:sp>
          <p:nvSpPr>
            <p:cNvPr id="708" name="Google Shape;708;p22"/>
            <p:cNvSpPr txBox="1"/>
            <p:nvPr/>
          </p:nvSpPr>
          <p:spPr>
            <a:xfrm>
              <a:off x="967496" y="279514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Local Outlier Factor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2"/>
            <p:cNvSpPr txBox="1"/>
            <p:nvPr/>
          </p:nvSpPr>
          <p:spPr>
            <a:xfrm>
              <a:off x="8342118" y="2180399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559627" y="2199884"/>
            <a:ext cx="7902198" cy="959826"/>
            <a:chOff x="545599" y="2237296"/>
            <a:chExt cx="7902198" cy="959826"/>
          </a:xfrm>
        </p:grpSpPr>
        <p:sp>
          <p:nvSpPr>
            <p:cNvPr id="718" name="Google Shape;718;p22"/>
            <p:cNvSpPr txBox="1"/>
            <p:nvPr/>
          </p:nvSpPr>
          <p:spPr>
            <a:xfrm>
              <a:off x="6386797" y="2237296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Logistic Regression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0" name="Google Shape;720;p22"/>
            <p:cNvSpPr txBox="1"/>
            <p:nvPr/>
          </p:nvSpPr>
          <p:spPr>
            <a:xfrm>
              <a:off x="545599" y="2865322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6232662" y="2879221"/>
            <a:ext cx="2580311" cy="353156"/>
            <a:chOff x="6119373" y="1792144"/>
            <a:chExt cx="2580311" cy="353156"/>
          </a:xfrm>
        </p:grpSpPr>
        <p:sp>
          <p:nvSpPr>
            <p:cNvPr id="728" name="Google Shape;728;p22"/>
            <p:cNvSpPr txBox="1"/>
            <p:nvPr/>
          </p:nvSpPr>
          <p:spPr>
            <a:xfrm>
              <a:off x="6119373" y="1792144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0" name="Google Shape;730;p22"/>
            <p:cNvSpPr txBox="1"/>
            <p:nvPr/>
          </p:nvSpPr>
          <p:spPr>
            <a:xfrm>
              <a:off x="8242484" y="18135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8" name="Google Shape;689;p22">
            <a:extLst>
              <a:ext uri="{FF2B5EF4-FFF2-40B4-BE49-F238E27FC236}">
                <a16:creationId xmlns:a16="http://schemas.microsoft.com/office/drawing/2014/main" id="{FBEDCADE-4115-4273-B179-C734A5C08805}"/>
              </a:ext>
            </a:extLst>
          </p:cNvPr>
          <p:cNvSpPr txBox="1"/>
          <p:nvPr/>
        </p:nvSpPr>
        <p:spPr>
          <a:xfrm>
            <a:off x="6380844" y="1617898"/>
            <a:ext cx="2871734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SUPERVISED</a:t>
            </a:r>
            <a:endParaRPr sz="44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1" name="Google Shape;1102;p28">
            <a:extLst>
              <a:ext uri="{FF2B5EF4-FFF2-40B4-BE49-F238E27FC236}">
                <a16:creationId xmlns:a16="http://schemas.microsoft.com/office/drawing/2014/main" id="{7FB86231-C94B-42CD-BCC6-091186AB977E}"/>
              </a:ext>
            </a:extLst>
          </p:cNvPr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02" name="Google Shape;1103;p28">
              <a:extLst>
                <a:ext uri="{FF2B5EF4-FFF2-40B4-BE49-F238E27FC236}">
                  <a16:creationId xmlns:a16="http://schemas.microsoft.com/office/drawing/2014/main" id="{4C4CD5A2-4A1E-41CC-A640-7F4489FB4642}"/>
                </a:ext>
              </a:extLst>
            </p:cNvPr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06" name="Google Shape;1104;p28">
                <a:extLst>
                  <a:ext uri="{FF2B5EF4-FFF2-40B4-BE49-F238E27FC236}">
                    <a16:creationId xmlns:a16="http://schemas.microsoft.com/office/drawing/2014/main" id="{E5140810-265C-4803-8CAF-0D2CB4CCB4A3}"/>
                  </a:ext>
                </a:extLst>
              </p:cNvPr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05;p28">
                <a:extLst>
                  <a:ext uri="{FF2B5EF4-FFF2-40B4-BE49-F238E27FC236}">
                    <a16:creationId xmlns:a16="http://schemas.microsoft.com/office/drawing/2014/main" id="{486466A7-ED90-42DA-84F1-322351CCDF16}"/>
                  </a:ext>
                </a:extLst>
              </p:cNvPr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06;p28">
                <a:extLst>
                  <a:ext uri="{FF2B5EF4-FFF2-40B4-BE49-F238E27FC236}">
                    <a16:creationId xmlns:a16="http://schemas.microsoft.com/office/drawing/2014/main" id="{6E1A1F0F-C8E6-4CB2-A721-F0ECEB5BE107}"/>
                  </a:ext>
                </a:extLst>
              </p:cNvPr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07;p28">
                <a:extLst>
                  <a:ext uri="{FF2B5EF4-FFF2-40B4-BE49-F238E27FC236}">
                    <a16:creationId xmlns:a16="http://schemas.microsoft.com/office/drawing/2014/main" id="{C0A9D30D-0E3C-4B6F-B8EB-85D848D8970C}"/>
                  </a:ext>
                </a:extLst>
              </p:cNvPr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8;p28">
                <a:extLst>
                  <a:ext uri="{FF2B5EF4-FFF2-40B4-BE49-F238E27FC236}">
                    <a16:creationId xmlns:a16="http://schemas.microsoft.com/office/drawing/2014/main" id="{CEE312AE-2B5A-42C6-96C8-0D8287ACCAB3}"/>
                  </a:ext>
                </a:extLst>
              </p:cNvPr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09;p28">
                <a:extLst>
                  <a:ext uri="{FF2B5EF4-FFF2-40B4-BE49-F238E27FC236}">
                    <a16:creationId xmlns:a16="http://schemas.microsoft.com/office/drawing/2014/main" id="{3C50F2BE-F80C-4588-84B3-EF654A6F5068}"/>
                  </a:ext>
                </a:extLst>
              </p:cNvPr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10;p28">
                <a:extLst>
                  <a:ext uri="{FF2B5EF4-FFF2-40B4-BE49-F238E27FC236}">
                    <a16:creationId xmlns:a16="http://schemas.microsoft.com/office/drawing/2014/main" id="{92D1275A-DAA0-465C-9D21-7C70B6B070FF}"/>
                  </a:ext>
                </a:extLst>
              </p:cNvPr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28">
                <a:extLst>
                  <a:ext uri="{FF2B5EF4-FFF2-40B4-BE49-F238E27FC236}">
                    <a16:creationId xmlns:a16="http://schemas.microsoft.com/office/drawing/2014/main" id="{6238C506-38B3-4271-B7B0-425142398759}"/>
                  </a:ext>
                </a:extLst>
              </p:cNvPr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12;p28">
                <a:extLst>
                  <a:ext uri="{FF2B5EF4-FFF2-40B4-BE49-F238E27FC236}">
                    <a16:creationId xmlns:a16="http://schemas.microsoft.com/office/drawing/2014/main" id="{DDF9DF10-168E-45E4-B681-94DBC106FFC7}"/>
                  </a:ext>
                </a:extLst>
              </p:cNvPr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13;p28">
                <a:extLst>
                  <a:ext uri="{FF2B5EF4-FFF2-40B4-BE49-F238E27FC236}">
                    <a16:creationId xmlns:a16="http://schemas.microsoft.com/office/drawing/2014/main" id="{F7222A5B-D8C3-4F40-821A-5E4D0628E8E7}"/>
                  </a:ext>
                </a:extLst>
              </p:cNvPr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14;p28">
                <a:extLst>
                  <a:ext uri="{FF2B5EF4-FFF2-40B4-BE49-F238E27FC236}">
                    <a16:creationId xmlns:a16="http://schemas.microsoft.com/office/drawing/2014/main" id="{D79EE1DB-2C1E-4691-8677-593FC8DC3CB4}"/>
                  </a:ext>
                </a:extLst>
              </p:cNvPr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15;p28">
                <a:extLst>
                  <a:ext uri="{FF2B5EF4-FFF2-40B4-BE49-F238E27FC236}">
                    <a16:creationId xmlns:a16="http://schemas.microsoft.com/office/drawing/2014/main" id="{2BB9EA84-B910-47F1-9170-0F206FDCE34B}"/>
                  </a:ext>
                </a:extLst>
              </p:cNvPr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16;p28">
                <a:extLst>
                  <a:ext uri="{FF2B5EF4-FFF2-40B4-BE49-F238E27FC236}">
                    <a16:creationId xmlns:a16="http://schemas.microsoft.com/office/drawing/2014/main" id="{0690251F-F2C1-4357-ABCB-3D50E25837A8}"/>
                  </a:ext>
                </a:extLst>
              </p:cNvPr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17;p28">
                <a:extLst>
                  <a:ext uri="{FF2B5EF4-FFF2-40B4-BE49-F238E27FC236}">
                    <a16:creationId xmlns:a16="http://schemas.microsoft.com/office/drawing/2014/main" id="{F83942F2-9EA5-4984-893E-A65CB835E1B2}"/>
                  </a:ext>
                </a:extLst>
              </p:cNvPr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18;p28">
                <a:extLst>
                  <a:ext uri="{FF2B5EF4-FFF2-40B4-BE49-F238E27FC236}">
                    <a16:creationId xmlns:a16="http://schemas.microsoft.com/office/drawing/2014/main" id="{B17A3234-A303-4BA1-B60A-3624350D4B0E}"/>
                  </a:ext>
                </a:extLst>
              </p:cNvPr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19;p28">
                <a:extLst>
                  <a:ext uri="{FF2B5EF4-FFF2-40B4-BE49-F238E27FC236}">
                    <a16:creationId xmlns:a16="http://schemas.microsoft.com/office/drawing/2014/main" id="{F809E78B-01A5-4A84-BB9C-007F1CD9633D}"/>
                  </a:ext>
                </a:extLst>
              </p:cNvPr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20;p28">
                <a:extLst>
                  <a:ext uri="{FF2B5EF4-FFF2-40B4-BE49-F238E27FC236}">
                    <a16:creationId xmlns:a16="http://schemas.microsoft.com/office/drawing/2014/main" id="{B796F509-AE93-4314-AC9F-46B76F38D351}"/>
                  </a:ext>
                </a:extLst>
              </p:cNvPr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21;p28">
                <a:extLst>
                  <a:ext uri="{FF2B5EF4-FFF2-40B4-BE49-F238E27FC236}">
                    <a16:creationId xmlns:a16="http://schemas.microsoft.com/office/drawing/2014/main" id="{222FA5D0-FE3B-4C8A-9D97-FF3E25B134B0}"/>
                  </a:ext>
                </a:extLst>
              </p:cNvPr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22;p28">
                <a:extLst>
                  <a:ext uri="{FF2B5EF4-FFF2-40B4-BE49-F238E27FC236}">
                    <a16:creationId xmlns:a16="http://schemas.microsoft.com/office/drawing/2014/main" id="{ED0965E1-AE63-45E2-A129-AE93B565BE91}"/>
                  </a:ext>
                </a:extLst>
              </p:cNvPr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23;p28">
                <a:extLst>
                  <a:ext uri="{FF2B5EF4-FFF2-40B4-BE49-F238E27FC236}">
                    <a16:creationId xmlns:a16="http://schemas.microsoft.com/office/drawing/2014/main" id="{50B9B1FC-5804-4A7B-890C-69D05F581D6F}"/>
                  </a:ext>
                </a:extLst>
              </p:cNvPr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24;p28">
                <a:extLst>
                  <a:ext uri="{FF2B5EF4-FFF2-40B4-BE49-F238E27FC236}">
                    <a16:creationId xmlns:a16="http://schemas.microsoft.com/office/drawing/2014/main" id="{9DEEC659-6FED-4DDE-B6B6-E02F11F563A3}"/>
                  </a:ext>
                </a:extLst>
              </p:cNvPr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25;p28">
                <a:extLst>
                  <a:ext uri="{FF2B5EF4-FFF2-40B4-BE49-F238E27FC236}">
                    <a16:creationId xmlns:a16="http://schemas.microsoft.com/office/drawing/2014/main" id="{6581A20A-2E85-4856-9148-84B47ACC228B}"/>
                  </a:ext>
                </a:extLst>
              </p:cNvPr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26;p28">
                <a:extLst>
                  <a:ext uri="{FF2B5EF4-FFF2-40B4-BE49-F238E27FC236}">
                    <a16:creationId xmlns:a16="http://schemas.microsoft.com/office/drawing/2014/main" id="{3A28E972-9FF8-41E2-9D6F-74143E9A7A7D}"/>
                  </a:ext>
                </a:extLst>
              </p:cNvPr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27;p28">
                <a:extLst>
                  <a:ext uri="{FF2B5EF4-FFF2-40B4-BE49-F238E27FC236}">
                    <a16:creationId xmlns:a16="http://schemas.microsoft.com/office/drawing/2014/main" id="{1594941D-90AF-4D55-91C7-8174B747B377}"/>
                  </a:ext>
                </a:extLst>
              </p:cNvPr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28;p28">
                <a:extLst>
                  <a:ext uri="{FF2B5EF4-FFF2-40B4-BE49-F238E27FC236}">
                    <a16:creationId xmlns:a16="http://schemas.microsoft.com/office/drawing/2014/main" id="{A293C562-531B-40C2-A196-C2ED2C556814}"/>
                  </a:ext>
                </a:extLst>
              </p:cNvPr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29;p28">
                <a:extLst>
                  <a:ext uri="{FF2B5EF4-FFF2-40B4-BE49-F238E27FC236}">
                    <a16:creationId xmlns:a16="http://schemas.microsoft.com/office/drawing/2014/main" id="{D0E29A5C-33CD-4761-A832-6CE941586618}"/>
                  </a:ext>
                </a:extLst>
              </p:cNvPr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30;p28">
                <a:extLst>
                  <a:ext uri="{FF2B5EF4-FFF2-40B4-BE49-F238E27FC236}">
                    <a16:creationId xmlns:a16="http://schemas.microsoft.com/office/drawing/2014/main" id="{EDB7B1CB-5348-43F9-8654-8775CCE1BAEA}"/>
                  </a:ext>
                </a:extLst>
              </p:cNvPr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31;p28">
                <a:extLst>
                  <a:ext uri="{FF2B5EF4-FFF2-40B4-BE49-F238E27FC236}">
                    <a16:creationId xmlns:a16="http://schemas.microsoft.com/office/drawing/2014/main" id="{21154E2D-1FD1-4059-9507-4B5B20DE2C8A}"/>
                  </a:ext>
                </a:extLst>
              </p:cNvPr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32;p28">
                <a:extLst>
                  <a:ext uri="{FF2B5EF4-FFF2-40B4-BE49-F238E27FC236}">
                    <a16:creationId xmlns:a16="http://schemas.microsoft.com/office/drawing/2014/main" id="{5C253204-8CD1-4ED5-AB15-3C3D7EF76DA3}"/>
                  </a:ext>
                </a:extLst>
              </p:cNvPr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33;p28">
                <a:extLst>
                  <a:ext uri="{FF2B5EF4-FFF2-40B4-BE49-F238E27FC236}">
                    <a16:creationId xmlns:a16="http://schemas.microsoft.com/office/drawing/2014/main" id="{779B2873-EF8C-48D3-BDCA-08B5D049B3F9}"/>
                  </a:ext>
                </a:extLst>
              </p:cNvPr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34;p28">
                <a:extLst>
                  <a:ext uri="{FF2B5EF4-FFF2-40B4-BE49-F238E27FC236}">
                    <a16:creationId xmlns:a16="http://schemas.microsoft.com/office/drawing/2014/main" id="{549F90AE-3E7C-4896-8380-FFE64C16DBAF}"/>
                  </a:ext>
                </a:extLst>
              </p:cNvPr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8">
                <a:extLst>
                  <a:ext uri="{FF2B5EF4-FFF2-40B4-BE49-F238E27FC236}">
                    <a16:creationId xmlns:a16="http://schemas.microsoft.com/office/drawing/2014/main" id="{2FF65333-FDA5-4B6D-A882-D0E3DE3534E1}"/>
                  </a:ext>
                </a:extLst>
              </p:cNvPr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8">
                <a:extLst>
                  <a:ext uri="{FF2B5EF4-FFF2-40B4-BE49-F238E27FC236}">
                    <a16:creationId xmlns:a16="http://schemas.microsoft.com/office/drawing/2014/main" id="{FFFB2482-DA1E-49EC-865F-1D2058A26732}"/>
                  </a:ext>
                </a:extLst>
              </p:cNvPr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8">
                <a:extLst>
                  <a:ext uri="{FF2B5EF4-FFF2-40B4-BE49-F238E27FC236}">
                    <a16:creationId xmlns:a16="http://schemas.microsoft.com/office/drawing/2014/main" id="{97DB77BA-F812-4182-970F-F2FC2B7A625E}"/>
                  </a:ext>
                </a:extLst>
              </p:cNvPr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38;p28">
                <a:extLst>
                  <a:ext uri="{FF2B5EF4-FFF2-40B4-BE49-F238E27FC236}">
                    <a16:creationId xmlns:a16="http://schemas.microsoft.com/office/drawing/2014/main" id="{25FC94C2-F844-4552-8A4F-12A633F67147}"/>
                  </a:ext>
                </a:extLst>
              </p:cNvPr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39;p28">
                <a:extLst>
                  <a:ext uri="{FF2B5EF4-FFF2-40B4-BE49-F238E27FC236}">
                    <a16:creationId xmlns:a16="http://schemas.microsoft.com/office/drawing/2014/main" id="{D4385974-3614-4CAD-8B04-DBF405D54DA7}"/>
                  </a:ext>
                </a:extLst>
              </p:cNvPr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40;p28">
                <a:extLst>
                  <a:ext uri="{FF2B5EF4-FFF2-40B4-BE49-F238E27FC236}">
                    <a16:creationId xmlns:a16="http://schemas.microsoft.com/office/drawing/2014/main" id="{AFC867C3-66F1-4586-87B5-6DA826CF9A03}"/>
                  </a:ext>
                </a:extLst>
              </p:cNvPr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41;p28">
                <a:extLst>
                  <a:ext uri="{FF2B5EF4-FFF2-40B4-BE49-F238E27FC236}">
                    <a16:creationId xmlns:a16="http://schemas.microsoft.com/office/drawing/2014/main" id="{A580FC43-341D-4A4C-9F6B-4262E4060CCC}"/>
                  </a:ext>
                </a:extLst>
              </p:cNvPr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42;p28">
                <a:extLst>
                  <a:ext uri="{FF2B5EF4-FFF2-40B4-BE49-F238E27FC236}">
                    <a16:creationId xmlns:a16="http://schemas.microsoft.com/office/drawing/2014/main" id="{7CEB2195-50E5-4499-BAB8-1C41B382C98D}"/>
                  </a:ext>
                </a:extLst>
              </p:cNvPr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43;p28">
                <a:extLst>
                  <a:ext uri="{FF2B5EF4-FFF2-40B4-BE49-F238E27FC236}">
                    <a16:creationId xmlns:a16="http://schemas.microsoft.com/office/drawing/2014/main" id="{50C7EA7D-9693-49DA-8233-196BE44AA745}"/>
                  </a:ext>
                </a:extLst>
              </p:cNvPr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44;p28">
                <a:extLst>
                  <a:ext uri="{FF2B5EF4-FFF2-40B4-BE49-F238E27FC236}">
                    <a16:creationId xmlns:a16="http://schemas.microsoft.com/office/drawing/2014/main" id="{18093DD3-A183-4C13-A0D3-FF97F0F2CF36}"/>
                  </a:ext>
                </a:extLst>
              </p:cNvPr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45;p28">
                <a:extLst>
                  <a:ext uri="{FF2B5EF4-FFF2-40B4-BE49-F238E27FC236}">
                    <a16:creationId xmlns:a16="http://schemas.microsoft.com/office/drawing/2014/main" id="{E2BDCA64-B696-4817-909A-E07DDA92E518}"/>
                  </a:ext>
                </a:extLst>
              </p:cNvPr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46;p28">
                <a:extLst>
                  <a:ext uri="{FF2B5EF4-FFF2-40B4-BE49-F238E27FC236}">
                    <a16:creationId xmlns:a16="http://schemas.microsoft.com/office/drawing/2014/main" id="{8C6B169D-1BF0-43A0-AD59-C0E45A5DB1C2}"/>
                  </a:ext>
                </a:extLst>
              </p:cNvPr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47;p28">
                <a:extLst>
                  <a:ext uri="{FF2B5EF4-FFF2-40B4-BE49-F238E27FC236}">
                    <a16:creationId xmlns:a16="http://schemas.microsoft.com/office/drawing/2014/main" id="{049108A9-946A-43F5-9AC6-ACEE39EA310C}"/>
                  </a:ext>
                </a:extLst>
              </p:cNvPr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48;p28">
                <a:extLst>
                  <a:ext uri="{FF2B5EF4-FFF2-40B4-BE49-F238E27FC236}">
                    <a16:creationId xmlns:a16="http://schemas.microsoft.com/office/drawing/2014/main" id="{CBA512E2-3398-4C70-8333-BDF494E30BDE}"/>
                  </a:ext>
                </a:extLst>
              </p:cNvPr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49;p28">
                <a:extLst>
                  <a:ext uri="{FF2B5EF4-FFF2-40B4-BE49-F238E27FC236}">
                    <a16:creationId xmlns:a16="http://schemas.microsoft.com/office/drawing/2014/main" id="{C4B5A696-65B6-4DF4-B92A-7A8A2190BCA5}"/>
                  </a:ext>
                </a:extLst>
              </p:cNvPr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50;p28">
                <a:extLst>
                  <a:ext uri="{FF2B5EF4-FFF2-40B4-BE49-F238E27FC236}">
                    <a16:creationId xmlns:a16="http://schemas.microsoft.com/office/drawing/2014/main" id="{95984CEB-8D48-42E7-8080-CC9A498FDD3D}"/>
                  </a:ext>
                </a:extLst>
              </p:cNvPr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51;p28">
                <a:extLst>
                  <a:ext uri="{FF2B5EF4-FFF2-40B4-BE49-F238E27FC236}">
                    <a16:creationId xmlns:a16="http://schemas.microsoft.com/office/drawing/2014/main" id="{E28F55AF-9461-41D3-92A8-482F5994FEAD}"/>
                  </a:ext>
                </a:extLst>
              </p:cNvPr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52;p28">
                <a:extLst>
                  <a:ext uri="{FF2B5EF4-FFF2-40B4-BE49-F238E27FC236}">
                    <a16:creationId xmlns:a16="http://schemas.microsoft.com/office/drawing/2014/main" id="{7B96CE6E-E08E-4865-BE88-BA811307B38C}"/>
                  </a:ext>
                </a:extLst>
              </p:cNvPr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53;p28">
                <a:extLst>
                  <a:ext uri="{FF2B5EF4-FFF2-40B4-BE49-F238E27FC236}">
                    <a16:creationId xmlns:a16="http://schemas.microsoft.com/office/drawing/2014/main" id="{364F3E90-B17F-4956-9672-10E09729C8F0}"/>
                  </a:ext>
                </a:extLst>
              </p:cNvPr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54;p28">
                <a:extLst>
                  <a:ext uri="{FF2B5EF4-FFF2-40B4-BE49-F238E27FC236}">
                    <a16:creationId xmlns:a16="http://schemas.microsoft.com/office/drawing/2014/main" id="{6671EC51-87BB-476C-B8B9-C146FA0CCE19}"/>
                  </a:ext>
                </a:extLst>
              </p:cNvPr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55;p28">
                <a:extLst>
                  <a:ext uri="{FF2B5EF4-FFF2-40B4-BE49-F238E27FC236}">
                    <a16:creationId xmlns:a16="http://schemas.microsoft.com/office/drawing/2014/main" id="{65393E73-F059-4404-9E7D-CE17D086657C}"/>
                  </a:ext>
                </a:extLst>
              </p:cNvPr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56;p28">
                <a:extLst>
                  <a:ext uri="{FF2B5EF4-FFF2-40B4-BE49-F238E27FC236}">
                    <a16:creationId xmlns:a16="http://schemas.microsoft.com/office/drawing/2014/main" id="{18EBEFF3-AC28-4F2D-AC6B-0291C3C3051C}"/>
                  </a:ext>
                </a:extLst>
              </p:cNvPr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57;p28">
                <a:extLst>
                  <a:ext uri="{FF2B5EF4-FFF2-40B4-BE49-F238E27FC236}">
                    <a16:creationId xmlns:a16="http://schemas.microsoft.com/office/drawing/2014/main" id="{39CD66F2-0E9E-45AB-BEB9-024E85211DFE}"/>
                  </a:ext>
                </a:extLst>
              </p:cNvPr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58;p28">
                <a:extLst>
                  <a:ext uri="{FF2B5EF4-FFF2-40B4-BE49-F238E27FC236}">
                    <a16:creationId xmlns:a16="http://schemas.microsoft.com/office/drawing/2014/main" id="{88C0D507-6728-4C27-A0AF-AED598903140}"/>
                  </a:ext>
                </a:extLst>
              </p:cNvPr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59;p28">
                <a:extLst>
                  <a:ext uri="{FF2B5EF4-FFF2-40B4-BE49-F238E27FC236}">
                    <a16:creationId xmlns:a16="http://schemas.microsoft.com/office/drawing/2014/main" id="{2B248822-D523-411B-A2D8-7C9752013A24}"/>
                  </a:ext>
                </a:extLst>
              </p:cNvPr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60;p28">
                <a:extLst>
                  <a:ext uri="{FF2B5EF4-FFF2-40B4-BE49-F238E27FC236}">
                    <a16:creationId xmlns:a16="http://schemas.microsoft.com/office/drawing/2014/main" id="{868B4A1D-A5A0-4133-A6AB-2DE236C602F3}"/>
                  </a:ext>
                </a:extLst>
              </p:cNvPr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61;p28">
                <a:extLst>
                  <a:ext uri="{FF2B5EF4-FFF2-40B4-BE49-F238E27FC236}">
                    <a16:creationId xmlns:a16="http://schemas.microsoft.com/office/drawing/2014/main" id="{AE0BB9A5-171E-4B27-9EA1-0E77A1897951}"/>
                  </a:ext>
                </a:extLst>
              </p:cNvPr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62;p28">
                <a:extLst>
                  <a:ext uri="{FF2B5EF4-FFF2-40B4-BE49-F238E27FC236}">
                    <a16:creationId xmlns:a16="http://schemas.microsoft.com/office/drawing/2014/main" id="{2D2EFDCF-9280-402A-9D0B-C3B23BFC963F}"/>
                  </a:ext>
                </a:extLst>
              </p:cNvPr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63;p28">
                <a:extLst>
                  <a:ext uri="{FF2B5EF4-FFF2-40B4-BE49-F238E27FC236}">
                    <a16:creationId xmlns:a16="http://schemas.microsoft.com/office/drawing/2014/main" id="{A885FBDA-5D94-407A-A789-0D0E79AD3E4B}"/>
                  </a:ext>
                </a:extLst>
              </p:cNvPr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64;p28">
                <a:extLst>
                  <a:ext uri="{FF2B5EF4-FFF2-40B4-BE49-F238E27FC236}">
                    <a16:creationId xmlns:a16="http://schemas.microsoft.com/office/drawing/2014/main" id="{0F74C7FF-5E49-46A5-836C-1D1F6D334981}"/>
                  </a:ext>
                </a:extLst>
              </p:cNvPr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65;p28">
                <a:extLst>
                  <a:ext uri="{FF2B5EF4-FFF2-40B4-BE49-F238E27FC236}">
                    <a16:creationId xmlns:a16="http://schemas.microsoft.com/office/drawing/2014/main" id="{72154763-0834-4D14-9E6B-62EB99EA95FE}"/>
                  </a:ext>
                </a:extLst>
              </p:cNvPr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66;p28">
                <a:extLst>
                  <a:ext uri="{FF2B5EF4-FFF2-40B4-BE49-F238E27FC236}">
                    <a16:creationId xmlns:a16="http://schemas.microsoft.com/office/drawing/2014/main" id="{C1A7BC1B-EBCC-43F5-9DCF-DE4D0717F728}"/>
                  </a:ext>
                </a:extLst>
              </p:cNvPr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67;p28">
                <a:extLst>
                  <a:ext uri="{FF2B5EF4-FFF2-40B4-BE49-F238E27FC236}">
                    <a16:creationId xmlns:a16="http://schemas.microsoft.com/office/drawing/2014/main" id="{12F5A45E-1E0A-4F7C-A71E-DB47B064F4E1}"/>
                  </a:ext>
                </a:extLst>
              </p:cNvPr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68;p28">
                <a:extLst>
                  <a:ext uri="{FF2B5EF4-FFF2-40B4-BE49-F238E27FC236}">
                    <a16:creationId xmlns:a16="http://schemas.microsoft.com/office/drawing/2014/main" id="{94795628-D2B5-48AE-AFAB-E49F4B46371F}"/>
                  </a:ext>
                </a:extLst>
              </p:cNvPr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69;p28">
                <a:extLst>
                  <a:ext uri="{FF2B5EF4-FFF2-40B4-BE49-F238E27FC236}">
                    <a16:creationId xmlns:a16="http://schemas.microsoft.com/office/drawing/2014/main" id="{4E4360BF-65B2-421F-BAE9-B6C222B58118}"/>
                  </a:ext>
                </a:extLst>
              </p:cNvPr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70;p28">
                <a:extLst>
                  <a:ext uri="{FF2B5EF4-FFF2-40B4-BE49-F238E27FC236}">
                    <a16:creationId xmlns:a16="http://schemas.microsoft.com/office/drawing/2014/main" id="{7C6D9683-83E1-4A28-9099-3969B42EB3B8}"/>
                  </a:ext>
                </a:extLst>
              </p:cNvPr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71;p28">
                <a:extLst>
                  <a:ext uri="{FF2B5EF4-FFF2-40B4-BE49-F238E27FC236}">
                    <a16:creationId xmlns:a16="http://schemas.microsoft.com/office/drawing/2014/main" id="{40EF262C-76E4-4D01-84B5-77B3A0FB3015}"/>
                  </a:ext>
                </a:extLst>
              </p:cNvPr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72;p28">
                <a:extLst>
                  <a:ext uri="{FF2B5EF4-FFF2-40B4-BE49-F238E27FC236}">
                    <a16:creationId xmlns:a16="http://schemas.microsoft.com/office/drawing/2014/main" id="{E5B0EC64-8CDD-4B02-A5B2-0FC1EC81ED8D}"/>
                  </a:ext>
                </a:extLst>
              </p:cNvPr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73;p28">
                <a:extLst>
                  <a:ext uri="{FF2B5EF4-FFF2-40B4-BE49-F238E27FC236}">
                    <a16:creationId xmlns:a16="http://schemas.microsoft.com/office/drawing/2014/main" id="{36E37357-B283-4107-9253-C465997D695E}"/>
                  </a:ext>
                </a:extLst>
              </p:cNvPr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74;p28">
                <a:extLst>
                  <a:ext uri="{FF2B5EF4-FFF2-40B4-BE49-F238E27FC236}">
                    <a16:creationId xmlns:a16="http://schemas.microsoft.com/office/drawing/2014/main" id="{D1FB6B5A-AA04-40B6-A86D-49547172356E}"/>
                  </a:ext>
                </a:extLst>
              </p:cNvPr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75;p28">
                <a:extLst>
                  <a:ext uri="{FF2B5EF4-FFF2-40B4-BE49-F238E27FC236}">
                    <a16:creationId xmlns:a16="http://schemas.microsoft.com/office/drawing/2014/main" id="{D5E3982F-07FF-49CF-84DA-F3D0E3F3A787}"/>
                  </a:ext>
                </a:extLst>
              </p:cNvPr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76;p28">
                <a:extLst>
                  <a:ext uri="{FF2B5EF4-FFF2-40B4-BE49-F238E27FC236}">
                    <a16:creationId xmlns:a16="http://schemas.microsoft.com/office/drawing/2014/main" id="{DC6E48AC-081F-421C-9AF8-E04AA9F5CA72}"/>
                  </a:ext>
                </a:extLst>
              </p:cNvPr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77;p28">
                <a:extLst>
                  <a:ext uri="{FF2B5EF4-FFF2-40B4-BE49-F238E27FC236}">
                    <a16:creationId xmlns:a16="http://schemas.microsoft.com/office/drawing/2014/main" id="{71682E9B-8577-4DE2-9E99-1C9AA1B38D20}"/>
                  </a:ext>
                </a:extLst>
              </p:cNvPr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Google Shape;1099;p28">
              <a:extLst>
                <a:ext uri="{FF2B5EF4-FFF2-40B4-BE49-F238E27FC236}">
                  <a16:creationId xmlns:a16="http://schemas.microsoft.com/office/drawing/2014/main" id="{0141C519-F9F8-4100-8F6F-4F006F4F952F}"/>
                </a:ext>
              </a:extLst>
            </p:cNvPr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01;p28">
              <a:extLst>
                <a:ext uri="{FF2B5EF4-FFF2-40B4-BE49-F238E27FC236}">
                  <a16:creationId xmlns:a16="http://schemas.microsoft.com/office/drawing/2014/main" id="{43C921F3-A2B3-4A81-BC91-207BFE136573}"/>
                </a:ext>
              </a:extLst>
            </p:cNvPr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78;p28">
              <a:extLst>
                <a:ext uri="{FF2B5EF4-FFF2-40B4-BE49-F238E27FC236}">
                  <a16:creationId xmlns:a16="http://schemas.microsoft.com/office/drawing/2014/main" id="{EBAA667D-0B08-4659-9046-9196398AB6F9}"/>
                </a:ext>
              </a:extLst>
            </p:cNvPr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689;p22">
            <a:extLst>
              <a:ext uri="{FF2B5EF4-FFF2-40B4-BE49-F238E27FC236}">
                <a16:creationId xmlns:a16="http://schemas.microsoft.com/office/drawing/2014/main" id="{C450371D-C1F2-448C-B7FB-5F6619D377CE}"/>
              </a:ext>
            </a:extLst>
          </p:cNvPr>
          <p:cNvSpPr txBox="1"/>
          <p:nvPr/>
        </p:nvSpPr>
        <p:spPr>
          <a:xfrm>
            <a:off x="4084853" y="3877423"/>
            <a:ext cx="974294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MONSTER</a:t>
            </a:r>
            <a:endParaRPr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689;p22">
            <a:extLst>
              <a:ext uri="{FF2B5EF4-FFF2-40B4-BE49-F238E27FC236}">
                <a16:creationId xmlns:a16="http://schemas.microsoft.com/office/drawing/2014/main" id="{EF8D672E-4560-4543-9965-7B9CB891331D}"/>
              </a:ext>
            </a:extLst>
          </p:cNvPr>
          <p:cNvSpPr txBox="1"/>
          <p:nvPr/>
        </p:nvSpPr>
        <p:spPr>
          <a:xfrm>
            <a:off x="5646527" y="3480309"/>
            <a:ext cx="974294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YUSUF</a:t>
            </a:r>
            <a:endParaRPr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" name="Google Shape;1164;p28">
            <a:extLst>
              <a:ext uri="{FF2B5EF4-FFF2-40B4-BE49-F238E27FC236}">
                <a16:creationId xmlns:a16="http://schemas.microsoft.com/office/drawing/2014/main" id="{7FF54CEC-3575-4A22-B203-297DCCF1E7C9}"/>
              </a:ext>
            </a:extLst>
          </p:cNvPr>
          <p:cNvSpPr/>
          <p:nvPr/>
        </p:nvSpPr>
        <p:spPr>
          <a:xfrm flipV="1">
            <a:off x="5001327" y="3491678"/>
            <a:ext cx="806541" cy="178237"/>
          </a:xfrm>
          <a:custGeom>
            <a:avLst/>
            <a:gdLst/>
            <a:ahLst/>
            <a:cxnLst/>
            <a:rect l="l" t="t" r="r" b="b"/>
            <a:pathLst>
              <a:path w="10094" h="10094" extrusionOk="0">
                <a:moveTo>
                  <a:pt x="9808" y="0"/>
                </a:moveTo>
                <a:lnTo>
                  <a:pt x="9767" y="14"/>
                </a:lnTo>
                <a:lnTo>
                  <a:pt x="9727" y="27"/>
                </a:lnTo>
                <a:lnTo>
                  <a:pt x="9686" y="68"/>
                </a:lnTo>
                <a:lnTo>
                  <a:pt x="69" y="9685"/>
                </a:lnTo>
                <a:lnTo>
                  <a:pt x="28" y="9726"/>
                </a:lnTo>
                <a:lnTo>
                  <a:pt x="14" y="9767"/>
                </a:lnTo>
                <a:lnTo>
                  <a:pt x="1" y="9808"/>
                </a:lnTo>
                <a:lnTo>
                  <a:pt x="1" y="9848"/>
                </a:lnTo>
                <a:lnTo>
                  <a:pt x="1" y="9903"/>
                </a:lnTo>
                <a:lnTo>
                  <a:pt x="14" y="9944"/>
                </a:lnTo>
                <a:lnTo>
                  <a:pt x="28" y="9984"/>
                </a:lnTo>
                <a:lnTo>
                  <a:pt x="69" y="10025"/>
                </a:lnTo>
                <a:lnTo>
                  <a:pt x="96" y="10052"/>
                </a:lnTo>
                <a:lnTo>
                  <a:pt x="137" y="10066"/>
                </a:lnTo>
                <a:lnTo>
                  <a:pt x="191" y="10080"/>
                </a:lnTo>
                <a:lnTo>
                  <a:pt x="232" y="10093"/>
                </a:lnTo>
                <a:lnTo>
                  <a:pt x="273" y="10080"/>
                </a:lnTo>
                <a:lnTo>
                  <a:pt x="327" y="10066"/>
                </a:lnTo>
                <a:lnTo>
                  <a:pt x="368" y="10052"/>
                </a:lnTo>
                <a:lnTo>
                  <a:pt x="395" y="10025"/>
                </a:lnTo>
                <a:lnTo>
                  <a:pt x="10026" y="395"/>
                </a:lnTo>
                <a:lnTo>
                  <a:pt x="10053" y="367"/>
                </a:lnTo>
                <a:lnTo>
                  <a:pt x="10067" y="327"/>
                </a:lnTo>
                <a:lnTo>
                  <a:pt x="10080" y="272"/>
                </a:lnTo>
                <a:lnTo>
                  <a:pt x="10094" y="231"/>
                </a:lnTo>
                <a:lnTo>
                  <a:pt x="10080" y="191"/>
                </a:lnTo>
                <a:lnTo>
                  <a:pt x="10067" y="136"/>
                </a:lnTo>
                <a:lnTo>
                  <a:pt x="10053" y="95"/>
                </a:lnTo>
                <a:lnTo>
                  <a:pt x="10026" y="68"/>
                </a:lnTo>
                <a:lnTo>
                  <a:pt x="9985" y="27"/>
                </a:lnTo>
                <a:lnTo>
                  <a:pt x="9944" y="14"/>
                </a:lnTo>
                <a:lnTo>
                  <a:pt x="99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722</Words>
  <Application>Microsoft Office PowerPoint</Application>
  <PresentationFormat>On-screen Show (16:9)</PresentationFormat>
  <Paragraphs>142</Paragraphs>
  <Slides>34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Fira Sans Extra Condensed SemiBold</vt:lpstr>
      <vt:lpstr>Arial</vt:lpstr>
      <vt:lpstr>Arial</vt:lpstr>
      <vt:lpstr>Open Sans</vt:lpstr>
      <vt:lpstr>Fira Sans Extra Condensed</vt:lpstr>
      <vt:lpstr>Wingdings</vt:lpstr>
      <vt:lpstr>Roboto</vt:lpstr>
      <vt:lpstr>Machine Learning Infographics by Slidesgo</vt:lpstr>
      <vt:lpstr>Bitmap Image</vt:lpstr>
      <vt:lpstr>Su kalite kontrol prosesleri için Makine Öğrenmesi Algoritmalarına Dayalı Anomali Tespiti Uygulaması Geliştirimi</vt:lpstr>
      <vt:lpstr>Makine Öğrenmesi vs Yapay Zeka</vt:lpstr>
      <vt:lpstr>PowerPoint Presentation</vt:lpstr>
      <vt:lpstr> Makine Öğrenmesinin Uygulanması</vt:lpstr>
      <vt:lpstr>Gözetimli (Supervised) ve Gözetimsiz (Unsupervised) Algoritmalar</vt:lpstr>
      <vt:lpstr>Projemiz </vt:lpstr>
      <vt:lpstr>Kullandığımız Araçlar</vt:lpstr>
      <vt:lpstr>İncelenen makaleler – Araştırma süreci</vt:lpstr>
      <vt:lpstr>Kullandığımız Algoritmalar</vt:lpstr>
      <vt:lpstr>Su Kalitesinin Parametreleri</vt:lpstr>
      <vt:lpstr>PowerPoint Presentation</vt:lpstr>
      <vt:lpstr>PowerPoint Presentation</vt:lpstr>
      <vt:lpstr>Eğitim ve Test </vt:lpstr>
      <vt:lpstr>PowerPoint Presentation</vt:lpstr>
      <vt:lpstr>PowerPoint Presentation</vt:lpstr>
      <vt:lpstr>Isolation Forest Accuracy + Code</vt:lpstr>
      <vt:lpstr>PowerPoint Presentation</vt:lpstr>
      <vt:lpstr>LOF Accuracy +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OPC’den Veri Çekimi</vt:lpstr>
      <vt:lpstr>PowerPoint Presentation</vt:lpstr>
      <vt:lpstr>OPC’den Veri Çekme</vt:lpstr>
      <vt:lpstr>Anomali Tespiti</vt:lpstr>
      <vt:lpstr>(ppm)</vt:lpstr>
      <vt:lpstr>Gelecekte yapılacak işlemler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Makine Öğrenmesi ile anomalı tespit</dc:title>
  <cp:lastModifiedBy>Waasiq Masood</cp:lastModifiedBy>
  <cp:revision>165</cp:revision>
  <dcterms:modified xsi:type="dcterms:W3CDTF">2022-02-10T20:15:17Z</dcterms:modified>
</cp:coreProperties>
</file>